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63" r:id="rId4"/>
  </p:sldMasterIdLst>
  <p:notesMasterIdLst>
    <p:notesMasterId r:id="rId23"/>
  </p:notesMasterIdLst>
  <p:sldIdLst>
    <p:sldId id="258" r:id="rId5"/>
    <p:sldId id="267" r:id="rId6"/>
    <p:sldId id="263" r:id="rId7"/>
    <p:sldId id="256" r:id="rId8"/>
    <p:sldId id="278" r:id="rId9"/>
    <p:sldId id="266" r:id="rId10"/>
    <p:sldId id="265" r:id="rId11"/>
    <p:sldId id="259" r:id="rId12"/>
    <p:sldId id="268" r:id="rId13"/>
    <p:sldId id="269" r:id="rId14"/>
    <p:sldId id="264" r:id="rId15"/>
    <p:sldId id="270" r:id="rId16"/>
    <p:sldId id="271"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3" userDrawn="1">
          <p15:clr>
            <a:srgbClr val="A4A3A4"/>
          </p15:clr>
        </p15:guide>
        <p15:guide id="2" pos="6992" userDrawn="1">
          <p15:clr>
            <a:srgbClr val="A4A3A4"/>
          </p15:clr>
        </p15:guide>
        <p15:guide id="3" orient="horz" pos="3838" userDrawn="1">
          <p15:clr>
            <a:srgbClr val="A4A3A4"/>
          </p15:clr>
        </p15:guide>
        <p15:guide id="4" pos="688" userDrawn="1">
          <p15:clr>
            <a:srgbClr val="A4A3A4"/>
          </p15:clr>
        </p15:guide>
        <p15:guide id="6" orient="horz" pos="13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52"/>
    <p:restoredTop sz="94648"/>
  </p:normalViewPr>
  <p:slideViewPr>
    <p:cSldViewPr snapToGrid="0" snapToObjects="1">
      <p:cViewPr varScale="1">
        <p:scale>
          <a:sx n="80" d="100"/>
          <a:sy n="80" d="100"/>
        </p:scale>
        <p:origin x="494" y="67"/>
      </p:cViewPr>
      <p:guideLst>
        <p:guide orient="horz" pos="3453"/>
        <p:guide pos="6992"/>
        <p:guide orient="horz" pos="3838"/>
        <p:guide pos="688"/>
        <p:guide orient="horz" pos="13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2590E-D164-0E49-8470-6621B4F3AE88}" type="datetimeFigureOut">
              <a:rPr lang="en-US" smtClean="0"/>
              <a:t>11/23/2023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96FBD-1361-1B46-B13E-6C2D4EA2A02F}" type="slidenum">
              <a:rPr lang="en-US" smtClean="0"/>
              <a:t>‹#›</a:t>
            </a:fld>
            <a:endParaRPr lang="en-US" dirty="0"/>
          </a:p>
        </p:txBody>
      </p:sp>
    </p:spTree>
    <p:extLst>
      <p:ext uri="{BB962C8B-B14F-4D97-AF65-F5344CB8AC3E}">
        <p14:creationId xmlns:p14="http://schemas.microsoft.com/office/powerpoint/2010/main" val="3667691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0996FBD-1361-1B46-B13E-6C2D4EA2A02F}" type="slidenum">
              <a:rPr lang="en-US" smtClean="0"/>
              <a:t>9</a:t>
            </a:fld>
            <a:endParaRPr lang="en-US" dirty="0"/>
          </a:p>
        </p:txBody>
      </p:sp>
    </p:spTree>
    <p:extLst>
      <p:ext uri="{BB962C8B-B14F-4D97-AF65-F5344CB8AC3E}">
        <p14:creationId xmlns:p14="http://schemas.microsoft.com/office/powerpoint/2010/main" val="330836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0996FBD-1361-1B46-B13E-6C2D4EA2A02F}" type="slidenum">
              <a:rPr lang="en-US" smtClean="0"/>
              <a:t>10</a:t>
            </a:fld>
            <a:endParaRPr lang="en-US" dirty="0"/>
          </a:p>
        </p:txBody>
      </p:sp>
    </p:spTree>
    <p:extLst>
      <p:ext uri="{BB962C8B-B14F-4D97-AF65-F5344CB8AC3E}">
        <p14:creationId xmlns:p14="http://schemas.microsoft.com/office/powerpoint/2010/main" val="370798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0996FBD-1361-1B46-B13E-6C2D4EA2A02F}" type="slidenum">
              <a:rPr lang="en-US" smtClean="0"/>
              <a:t>12</a:t>
            </a:fld>
            <a:endParaRPr lang="en-US" dirty="0"/>
          </a:p>
        </p:txBody>
      </p:sp>
    </p:spTree>
    <p:extLst>
      <p:ext uri="{BB962C8B-B14F-4D97-AF65-F5344CB8AC3E}">
        <p14:creationId xmlns:p14="http://schemas.microsoft.com/office/powerpoint/2010/main" val="358596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0996FBD-1361-1B46-B13E-6C2D4EA2A02F}" type="slidenum">
              <a:rPr lang="en-US" smtClean="0"/>
              <a:t>13</a:t>
            </a:fld>
            <a:endParaRPr lang="en-US" dirty="0"/>
          </a:p>
        </p:txBody>
      </p:sp>
    </p:spTree>
    <p:extLst>
      <p:ext uri="{BB962C8B-B14F-4D97-AF65-F5344CB8AC3E}">
        <p14:creationId xmlns:p14="http://schemas.microsoft.com/office/powerpoint/2010/main" val="2603879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0996FBD-1361-1B46-B13E-6C2D4EA2A02F}" type="slidenum">
              <a:rPr lang="en-US" smtClean="0"/>
              <a:t>14</a:t>
            </a:fld>
            <a:endParaRPr lang="en-US" dirty="0"/>
          </a:p>
        </p:txBody>
      </p:sp>
    </p:spTree>
    <p:extLst>
      <p:ext uri="{BB962C8B-B14F-4D97-AF65-F5344CB8AC3E}">
        <p14:creationId xmlns:p14="http://schemas.microsoft.com/office/powerpoint/2010/main" val="1071987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0996FBD-1361-1B46-B13E-6C2D4EA2A02F}" type="slidenum">
              <a:rPr lang="en-US" smtClean="0"/>
              <a:t>15</a:t>
            </a:fld>
            <a:endParaRPr lang="en-US" dirty="0"/>
          </a:p>
        </p:txBody>
      </p:sp>
    </p:spTree>
    <p:extLst>
      <p:ext uri="{BB962C8B-B14F-4D97-AF65-F5344CB8AC3E}">
        <p14:creationId xmlns:p14="http://schemas.microsoft.com/office/powerpoint/2010/main" val="122416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0996FBD-1361-1B46-B13E-6C2D4EA2A02F}" type="slidenum">
              <a:rPr lang="en-US" smtClean="0"/>
              <a:t>16</a:t>
            </a:fld>
            <a:endParaRPr lang="en-US" dirty="0"/>
          </a:p>
        </p:txBody>
      </p:sp>
    </p:spTree>
    <p:extLst>
      <p:ext uri="{BB962C8B-B14F-4D97-AF65-F5344CB8AC3E}">
        <p14:creationId xmlns:p14="http://schemas.microsoft.com/office/powerpoint/2010/main" val="753565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0996FBD-1361-1B46-B13E-6C2D4EA2A02F}" type="slidenum">
              <a:rPr lang="en-US" smtClean="0"/>
              <a:t>17</a:t>
            </a:fld>
            <a:endParaRPr lang="en-US" dirty="0"/>
          </a:p>
        </p:txBody>
      </p:sp>
    </p:spTree>
    <p:extLst>
      <p:ext uri="{BB962C8B-B14F-4D97-AF65-F5344CB8AC3E}">
        <p14:creationId xmlns:p14="http://schemas.microsoft.com/office/powerpoint/2010/main" val="2280210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0996FBD-1361-1B46-B13E-6C2D4EA2A02F}" type="slidenum">
              <a:rPr lang="en-US" smtClean="0"/>
              <a:t>18</a:t>
            </a:fld>
            <a:endParaRPr lang="en-US" dirty="0"/>
          </a:p>
        </p:txBody>
      </p:sp>
    </p:spTree>
    <p:extLst>
      <p:ext uri="{BB962C8B-B14F-4D97-AF65-F5344CB8AC3E}">
        <p14:creationId xmlns:p14="http://schemas.microsoft.com/office/powerpoint/2010/main" val="1799814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761999"/>
            <a:ext cx="121920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4124326" y="4553712"/>
            <a:ext cx="8067674" cy="2304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0016" y="1168274"/>
            <a:ext cx="6000872" cy="2054418"/>
          </a:xfrm>
        </p:spPr>
        <p:txBody>
          <a:bodyPr lIns="0" tIns="0" rIns="0" bIns="0" anchor="b">
            <a:normAutofit/>
          </a:bodyPr>
          <a:lstStyle>
            <a:lvl1pPr algn="l">
              <a:defRPr sz="5400" b="1" spc="-100" baseline="0">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100015" y="3635309"/>
            <a:ext cx="4995984" cy="914400"/>
          </a:xfrm>
        </p:spPr>
        <p:txBody>
          <a:bodyPr lIns="0" tIns="0" rIns="0" bIns="0" anchor="t">
            <a:normAutofit/>
          </a:bodyPr>
          <a:lstStyle>
            <a:lvl1pPr marL="0" indent="0" algn="l">
              <a:buNone/>
              <a:defRPr sz="2200" cap="none" spc="0" baseline="0">
                <a:solidFill>
                  <a:schemeClr val="bg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dirty="0"/>
              <a:t>Click to edit Master subtitle style</a:t>
            </a:r>
            <a:endParaRPr lang="en-US" dirty="0"/>
          </a:p>
        </p:txBody>
      </p:sp>
      <p:pic>
        <p:nvPicPr>
          <p:cNvPr id="9" name="Picture 8">
            <a:extLst>
              <a:ext uri="{FF2B5EF4-FFF2-40B4-BE49-F238E27FC236}">
                <a16:creationId xmlns:a16="http://schemas.microsoft.com/office/drawing/2014/main" id="{9EC21A43-F9D8-8741-BC51-7ABF1EEE9027}"/>
              </a:ext>
            </a:extLst>
          </p:cNvPr>
          <p:cNvPicPr>
            <a:picLocks noChangeAspect="1"/>
          </p:cNvPicPr>
          <p:nvPr userDrawn="1"/>
        </p:nvPicPr>
        <p:blipFill>
          <a:blip r:embed="rId2"/>
          <a:stretch>
            <a:fillRect/>
          </a:stretch>
        </p:blipFill>
        <p:spPr>
          <a:xfrm>
            <a:off x="5186719" y="5555227"/>
            <a:ext cx="5905266" cy="540773"/>
          </a:xfrm>
          <a:prstGeom prst="rect">
            <a:avLst/>
          </a:prstGeom>
        </p:spPr>
      </p:pic>
      <p:cxnSp>
        <p:nvCxnSpPr>
          <p:cNvPr id="12" name="Straight Connector 11">
            <a:extLst>
              <a:ext uri="{FF2B5EF4-FFF2-40B4-BE49-F238E27FC236}">
                <a16:creationId xmlns:a16="http://schemas.microsoft.com/office/drawing/2014/main" id="{E52BB130-B364-3B4B-A1DF-9C1D1BB7E6E9}"/>
              </a:ext>
            </a:extLst>
          </p:cNvPr>
          <p:cNvCxnSpPr>
            <a:cxnSpLocks/>
          </p:cNvCxnSpPr>
          <p:nvPr userDrawn="1"/>
        </p:nvCxnSpPr>
        <p:spPr>
          <a:xfrm>
            <a:off x="1100015" y="3429000"/>
            <a:ext cx="60008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EF1F216-3D66-EE48-884D-DC09F86AA867}"/>
              </a:ext>
            </a:extLst>
          </p:cNvPr>
          <p:cNvCxnSpPr>
            <a:cxnSpLocks/>
          </p:cNvCxnSpPr>
          <p:nvPr userDrawn="1"/>
        </p:nvCxnSpPr>
        <p:spPr>
          <a:xfrm>
            <a:off x="8691685" y="3429000"/>
            <a:ext cx="2400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75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1100015" y="761999"/>
            <a:ext cx="9991970" cy="53340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8" name="Rectangle 7"/>
          <p:cNvSpPr/>
          <p:nvPr userDrawn="1"/>
        </p:nvSpPr>
        <p:spPr>
          <a:xfrm>
            <a:off x="11091985" y="761999"/>
            <a:ext cx="110359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Picture Placeholder 10">
            <a:extLst>
              <a:ext uri="{FF2B5EF4-FFF2-40B4-BE49-F238E27FC236}">
                <a16:creationId xmlns:a16="http://schemas.microsoft.com/office/drawing/2014/main" id="{87545047-000B-884B-B9AB-5E80DBAAFC18}"/>
              </a:ext>
            </a:extLst>
          </p:cNvPr>
          <p:cNvSpPr>
            <a:spLocks noGrp="1"/>
          </p:cNvSpPr>
          <p:nvPr>
            <p:ph type="pic" sz="quarter" idx="13" hasCustomPrompt="1"/>
          </p:nvPr>
        </p:nvSpPr>
        <p:spPr>
          <a:xfrm>
            <a:off x="7710986" y="762000"/>
            <a:ext cx="3380878" cy="5334000"/>
          </a:xfrm>
        </p:spPr>
        <p:txBody>
          <a:bodyPr/>
          <a:lstStyle/>
          <a:p>
            <a:r>
              <a:rPr lang="en-US" dirty="0"/>
              <a:t>x</a:t>
            </a:r>
          </a:p>
        </p:txBody>
      </p:sp>
      <p:sp>
        <p:nvSpPr>
          <p:cNvPr id="12" name="Title 1">
            <a:extLst>
              <a:ext uri="{FF2B5EF4-FFF2-40B4-BE49-F238E27FC236}">
                <a16:creationId xmlns:a16="http://schemas.microsoft.com/office/drawing/2014/main" id="{72CAF895-2162-2C4D-B580-E1EE83653B55}"/>
              </a:ext>
            </a:extLst>
          </p:cNvPr>
          <p:cNvSpPr>
            <a:spLocks noGrp="1"/>
          </p:cNvSpPr>
          <p:nvPr>
            <p:ph type="ctrTitle"/>
          </p:nvPr>
        </p:nvSpPr>
        <p:spPr>
          <a:xfrm>
            <a:off x="1727207" y="1866454"/>
            <a:ext cx="5983658" cy="3125089"/>
          </a:xfrm>
        </p:spPr>
        <p:txBody>
          <a:bodyPr lIns="0" tIns="0" rIns="0" bIns="0" anchor="b">
            <a:normAutofit/>
          </a:bodyPr>
          <a:lstStyle>
            <a:lvl1pPr algn="l">
              <a:defRPr sz="5400" b="1" spc="-100" baseline="0">
                <a:solidFill>
                  <a:srgbClr val="FFFFFF"/>
                </a:solidFill>
              </a:defRPr>
            </a:lvl1pPr>
          </a:lstStyle>
          <a:p>
            <a:r>
              <a:rPr lang="en-GB" dirty="0"/>
              <a:t>Click to edit Master title style</a:t>
            </a:r>
            <a:endParaRPr lang="en-US" dirty="0"/>
          </a:p>
        </p:txBody>
      </p:sp>
      <p:sp>
        <p:nvSpPr>
          <p:cNvPr id="14" name="Date Placeholder 3">
            <a:extLst>
              <a:ext uri="{FF2B5EF4-FFF2-40B4-BE49-F238E27FC236}">
                <a16:creationId xmlns:a16="http://schemas.microsoft.com/office/drawing/2014/main" id="{0E01F8C1-96A1-1146-9413-651FC5AB24B3}"/>
              </a:ext>
            </a:extLst>
          </p:cNvPr>
          <p:cNvSpPr>
            <a:spLocks noGrp="1"/>
          </p:cNvSpPr>
          <p:nvPr>
            <p:ph type="dt" sz="half" idx="10"/>
          </p:nvPr>
        </p:nvSpPr>
        <p:spPr>
          <a:xfrm>
            <a:off x="1078174" y="6272227"/>
            <a:ext cx="11113826" cy="361618"/>
          </a:xfrm>
        </p:spPr>
        <p:txBody>
          <a:bodyPr lIns="180000"/>
          <a:lstStyle/>
          <a:p>
            <a:fld id="{669F7C24-8B61-4E4D-9D2A-3A658E9FADB2}" type="datetime6">
              <a:rPr lang="en-AU" smtClean="0"/>
              <a:t>November 23</a:t>
            </a:fld>
            <a:endParaRPr lang="en-US" dirty="0"/>
          </a:p>
        </p:txBody>
      </p:sp>
      <p:cxnSp>
        <p:nvCxnSpPr>
          <p:cNvPr id="16" name="Straight Connector 15">
            <a:extLst>
              <a:ext uri="{FF2B5EF4-FFF2-40B4-BE49-F238E27FC236}">
                <a16:creationId xmlns:a16="http://schemas.microsoft.com/office/drawing/2014/main" id="{F1954867-D1AE-E642-BBFD-1ADBDE74469D}"/>
              </a:ext>
            </a:extLst>
          </p:cNvPr>
          <p:cNvCxnSpPr/>
          <p:nvPr userDrawn="1"/>
        </p:nvCxnSpPr>
        <p:spPr>
          <a:xfrm>
            <a:off x="11644313" y="742950"/>
            <a:ext cx="0" cy="58873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66DEAD9-01A9-F543-A5FA-0B6F048903FD}"/>
              </a:ext>
            </a:extLst>
          </p:cNvPr>
          <p:cNvSpPr/>
          <p:nvPr userDrawn="1"/>
        </p:nvSpPr>
        <p:spPr>
          <a:xfrm>
            <a:off x="-1" y="761999"/>
            <a:ext cx="547687" cy="5334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Graphical user interface&#10;&#10;Description automatically generated with low confidence">
            <a:extLst>
              <a:ext uri="{FF2B5EF4-FFF2-40B4-BE49-F238E27FC236}">
                <a16:creationId xmlns:a16="http://schemas.microsoft.com/office/drawing/2014/main" id="{0F08C99D-92E6-7EF5-8343-A7E4AD1570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3740" y="272481"/>
            <a:ext cx="2073274" cy="375408"/>
          </a:xfrm>
          <a:prstGeom prst="rect">
            <a:avLst/>
          </a:prstGeom>
        </p:spPr>
      </p:pic>
    </p:spTree>
    <p:extLst>
      <p:ext uri="{BB962C8B-B14F-4D97-AF65-F5344CB8AC3E}">
        <p14:creationId xmlns:p14="http://schemas.microsoft.com/office/powerpoint/2010/main" val="25147035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lvl5pPr>
              <a:defRPr b="0" i="0">
                <a:latin typeface="Open Sans"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DEC6A37-B08B-42CA-A838-0CA02055EF9A}" type="datetime6">
              <a:rPr lang="en-AU" smtClean="0"/>
              <a:t>November 23</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2750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381D4A-49CA-47E8-B787-9E0C40DBF8B4}" type="datetime6">
              <a:rPr lang="en-AU" smtClean="0"/>
              <a:t>November 23</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Rectangle 6">
            <a:extLst>
              <a:ext uri="{FF2B5EF4-FFF2-40B4-BE49-F238E27FC236}">
                <a16:creationId xmlns:a16="http://schemas.microsoft.com/office/drawing/2014/main" id="{6E291DEA-2BC9-4E48-A84A-5248A935DD7F}"/>
              </a:ext>
            </a:extLst>
          </p:cNvPr>
          <p:cNvSpPr/>
          <p:nvPr userDrawn="1"/>
        </p:nvSpPr>
        <p:spPr>
          <a:xfrm>
            <a:off x="-1" y="761999"/>
            <a:ext cx="547687" cy="53340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12" name="Picture Placeholder 11">
            <a:extLst>
              <a:ext uri="{FF2B5EF4-FFF2-40B4-BE49-F238E27FC236}">
                <a16:creationId xmlns:a16="http://schemas.microsoft.com/office/drawing/2014/main" id="{44E63242-A5C9-6C45-BF0C-2A06BC2DA78E}"/>
              </a:ext>
            </a:extLst>
          </p:cNvPr>
          <p:cNvSpPr>
            <a:spLocks noGrp="1"/>
          </p:cNvSpPr>
          <p:nvPr>
            <p:ph type="pic" sz="quarter" idx="13"/>
          </p:nvPr>
        </p:nvSpPr>
        <p:spPr>
          <a:xfrm>
            <a:off x="1078174" y="762000"/>
            <a:ext cx="2914650" cy="5334000"/>
          </a:xfrm>
        </p:spPr>
        <p:txBody>
          <a:bodyPr/>
          <a:lstStyle/>
          <a:p>
            <a:endParaRPr lang="en-US" dirty="0"/>
          </a:p>
        </p:txBody>
      </p:sp>
      <p:sp>
        <p:nvSpPr>
          <p:cNvPr id="13" name="Title 1">
            <a:extLst>
              <a:ext uri="{FF2B5EF4-FFF2-40B4-BE49-F238E27FC236}">
                <a16:creationId xmlns:a16="http://schemas.microsoft.com/office/drawing/2014/main" id="{39AC3E8D-34FD-2944-BF9E-2F196F4279AC}"/>
              </a:ext>
            </a:extLst>
          </p:cNvPr>
          <p:cNvSpPr>
            <a:spLocks noGrp="1"/>
          </p:cNvSpPr>
          <p:nvPr>
            <p:ph type="title"/>
          </p:nvPr>
        </p:nvSpPr>
        <p:spPr>
          <a:xfrm>
            <a:off x="4523312" y="933274"/>
            <a:ext cx="6197132" cy="865132"/>
          </a:xfrm>
        </p:spPr>
        <p:txBody>
          <a:bodyPr/>
          <a:lstStyle/>
          <a:p>
            <a:r>
              <a:rPr lang="en-GB" dirty="0"/>
              <a:t>Click to edit Master title style</a:t>
            </a:r>
            <a:endParaRPr lang="en-US" dirty="0"/>
          </a:p>
        </p:txBody>
      </p:sp>
      <p:sp>
        <p:nvSpPr>
          <p:cNvPr id="14" name="Content Placeholder 2">
            <a:extLst>
              <a:ext uri="{FF2B5EF4-FFF2-40B4-BE49-F238E27FC236}">
                <a16:creationId xmlns:a16="http://schemas.microsoft.com/office/drawing/2014/main" id="{5F39D89F-3164-CF41-A6D8-A67AEC3FB0BE}"/>
              </a:ext>
            </a:extLst>
          </p:cNvPr>
          <p:cNvSpPr>
            <a:spLocks noGrp="1"/>
          </p:cNvSpPr>
          <p:nvPr>
            <p:ph idx="1"/>
          </p:nvPr>
        </p:nvSpPr>
        <p:spPr>
          <a:xfrm>
            <a:off x="4523312" y="2156346"/>
            <a:ext cx="6197132" cy="3334120"/>
          </a:xfrm>
        </p:spPr>
        <p:txBody>
          <a:bodyPr/>
          <a:lstStyle>
            <a:lvl5pPr>
              <a:defRPr b="0" i="0">
                <a:latin typeface="Open Sans"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41714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F798253-1EB8-F840-A7CC-2FE85B19E6D0}"/>
              </a:ext>
            </a:extLst>
          </p:cNvPr>
          <p:cNvSpPr/>
          <p:nvPr userDrawn="1"/>
        </p:nvSpPr>
        <p:spPr>
          <a:xfrm>
            <a:off x="-428620" y="758952"/>
            <a:ext cx="12072914" cy="5330952"/>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78174" y="933274"/>
            <a:ext cx="9642270" cy="865132"/>
          </a:xfrm>
          <a:prstGeom prst="rect">
            <a:avLst/>
          </a:prstGeom>
        </p:spPr>
        <p:txBody>
          <a:bodyPr vert="horz" lIns="0" tIns="0" rIns="0" bIns="0" rtlCol="0" anchor="b"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1078174" y="2156346"/>
            <a:ext cx="9642270" cy="3334120"/>
          </a:xfrm>
          <a:prstGeom prst="rect">
            <a:avLst/>
          </a:prstGeom>
        </p:spPr>
        <p:txBody>
          <a:bodyPr vert="horz" lIns="0" tIns="0" rIns="0" bIns="0" rtlCol="0" anchor="t" anchorCtr="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Date Placeholder 3"/>
          <p:cNvSpPr>
            <a:spLocks noGrp="1"/>
          </p:cNvSpPr>
          <p:nvPr>
            <p:ph type="dt" sz="half" idx="2"/>
          </p:nvPr>
        </p:nvSpPr>
        <p:spPr>
          <a:xfrm>
            <a:off x="1078174" y="6272227"/>
            <a:ext cx="11113826" cy="361618"/>
          </a:xfrm>
          <a:prstGeom prst="rect">
            <a:avLst/>
          </a:prstGeom>
          <a:noFill/>
          <a:ln>
            <a:solidFill>
              <a:schemeClr val="accent4"/>
            </a:solidFill>
          </a:ln>
        </p:spPr>
        <p:txBody>
          <a:bodyPr vert="horz" lIns="180000" tIns="45720" rIns="91440" bIns="45720" rtlCol="0" anchor="ctr"/>
          <a:lstStyle>
            <a:lvl1pPr algn="l">
              <a:defRPr sz="800" b="0" i="0">
                <a:solidFill>
                  <a:schemeClr val="accent6"/>
                </a:solidFill>
                <a:latin typeface="Open Sans" panose="020B0606030504020204" pitchFamily="34" charset="0"/>
              </a:defRPr>
            </a:lvl1pPr>
          </a:lstStyle>
          <a:p>
            <a:fld id="{EC52C37C-DB81-49DF-AA58-0AA899B04F44}" type="datetime6">
              <a:rPr lang="en-AU" smtClean="0"/>
              <a:t>November 23</a:t>
            </a:fld>
            <a:endParaRPr lang="en-US" dirty="0"/>
          </a:p>
        </p:txBody>
      </p:sp>
      <p:sp>
        <p:nvSpPr>
          <p:cNvPr id="6" name="Slide Number Placeholder 5"/>
          <p:cNvSpPr>
            <a:spLocks noGrp="1"/>
          </p:cNvSpPr>
          <p:nvPr>
            <p:ph type="sldNum" sz="quarter" idx="4"/>
          </p:nvPr>
        </p:nvSpPr>
        <p:spPr>
          <a:xfrm>
            <a:off x="10634135" y="6268720"/>
            <a:ext cx="1530927" cy="361618"/>
          </a:xfrm>
          <a:prstGeom prst="rect">
            <a:avLst/>
          </a:prstGeom>
        </p:spPr>
        <p:txBody>
          <a:bodyPr vert="horz" lIns="1260000" tIns="0" rIns="288000" bIns="45720" rtlCol="0" anchor="ctr"/>
          <a:lstStyle>
            <a:lvl1pPr algn="r">
              <a:defRPr sz="1000" b="0" i="0" spc="100" baseline="0">
                <a:solidFill>
                  <a:schemeClr val="accent6"/>
                </a:solidFill>
                <a:latin typeface="Open Sans" panose="020B0606030504020204" pitchFamily="34" charset="0"/>
                <a:cs typeface="Open Sans" panose="020B0606030504020204" pitchFamily="34" charset="0"/>
              </a:defRPr>
            </a:lvl1pPr>
          </a:lstStyle>
          <a:p>
            <a:fld id="{FFA79FD1-30C7-814C-AB57-67FD700BFFDE}" type="slidenum">
              <a:rPr lang="en-US" smtClean="0"/>
              <a:pPr/>
              <a:t>‹#›</a:t>
            </a:fld>
            <a:endParaRPr lang="en-US" dirty="0"/>
          </a:p>
        </p:txBody>
      </p:sp>
      <p:sp>
        <p:nvSpPr>
          <p:cNvPr id="21" name="Rectangle 20">
            <a:extLst>
              <a:ext uri="{FF2B5EF4-FFF2-40B4-BE49-F238E27FC236}">
                <a16:creationId xmlns:a16="http://schemas.microsoft.com/office/drawing/2014/main" id="{F46F44C3-1A7D-8C48-BA14-68C58BD4E30F}"/>
              </a:ext>
            </a:extLst>
          </p:cNvPr>
          <p:cNvSpPr/>
          <p:nvPr userDrawn="1"/>
        </p:nvSpPr>
        <p:spPr>
          <a:xfrm>
            <a:off x="11644313" y="758952"/>
            <a:ext cx="547687" cy="533095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59CA21B-6BDB-CC4D-A405-ABAD81D5B825}"/>
              </a:ext>
            </a:extLst>
          </p:cNvPr>
          <p:cNvCxnSpPr>
            <a:cxnSpLocks/>
          </p:cNvCxnSpPr>
          <p:nvPr userDrawn="1"/>
        </p:nvCxnSpPr>
        <p:spPr>
          <a:xfrm>
            <a:off x="11644313" y="758952"/>
            <a:ext cx="0" cy="587138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descr="Graphical user interface&#10;&#10;Description automatically generated with low confidence">
            <a:extLst>
              <a:ext uri="{FF2B5EF4-FFF2-40B4-BE49-F238E27FC236}">
                <a16:creationId xmlns:a16="http://schemas.microsoft.com/office/drawing/2014/main" id="{0AB3CAC3-0AFF-A7F8-A5B3-A22DD0BF8DC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43740" y="272481"/>
            <a:ext cx="2073274" cy="375408"/>
          </a:xfrm>
          <a:prstGeom prst="rect">
            <a:avLst/>
          </a:prstGeom>
        </p:spPr>
      </p:pic>
    </p:spTree>
    <p:extLst>
      <p:ext uri="{BB962C8B-B14F-4D97-AF65-F5344CB8AC3E}">
        <p14:creationId xmlns:p14="http://schemas.microsoft.com/office/powerpoint/2010/main" val="3830393984"/>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65" r:id="rId3"/>
    <p:sldLayoutId id="2147483666" r:id="rId4"/>
  </p:sldLayoutIdLst>
  <p:hf hdr="0" ftr="0"/>
  <p:txStyles>
    <p:titleStyle>
      <a:lvl1pPr algn="l" defTabSz="914400" rtl="0" eaLnBrk="1" latinLnBrk="0" hangingPunct="1">
        <a:lnSpc>
          <a:spcPct val="90000"/>
        </a:lnSpc>
        <a:spcBef>
          <a:spcPct val="0"/>
        </a:spcBef>
        <a:buNone/>
        <a:defRPr sz="3800" b="1" i="0" kern="1200" spc="-6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200"/>
        </a:spcBef>
        <a:buClr>
          <a:schemeClr val="accent1"/>
        </a:buClr>
        <a:buFont typeface="Wingdings 2" pitchFamily="18" charset="2"/>
        <a:buNone/>
        <a:defRPr sz="2400" b="0" i="0" kern="1200">
          <a:solidFill>
            <a:schemeClr val="accent3"/>
          </a:solidFill>
          <a:latin typeface="Open Sans" panose="020B0606030504020204" pitchFamily="34" charset="0"/>
          <a:ea typeface="+mn-ea"/>
          <a:cs typeface="+mn-cs"/>
        </a:defRPr>
      </a:lvl1pPr>
      <a:lvl2pPr marL="0" indent="0" algn="l" defTabSz="914400" rtl="0" eaLnBrk="1" latinLnBrk="0" hangingPunct="1">
        <a:lnSpc>
          <a:spcPct val="100000"/>
        </a:lnSpc>
        <a:spcBef>
          <a:spcPts val="300"/>
        </a:spcBef>
        <a:spcAft>
          <a:spcPts val="0"/>
        </a:spcAft>
        <a:buClr>
          <a:schemeClr val="accent1"/>
        </a:buClr>
        <a:buFont typeface="Wingdings 2" pitchFamily="18" charset="2"/>
        <a:buNone/>
        <a:defRPr sz="1800" b="0" i="0" kern="1200">
          <a:solidFill>
            <a:schemeClr val="accent6"/>
          </a:solidFill>
          <a:latin typeface="Open Sans" panose="020B0606030504020204" pitchFamily="34" charset="0"/>
          <a:ea typeface="+mn-ea"/>
          <a:cs typeface="+mn-cs"/>
        </a:defRPr>
      </a:lvl2pPr>
      <a:lvl3pPr marL="288000" indent="-360000" algn="l" defTabSz="914400" rtl="0" eaLnBrk="1" latinLnBrk="0" hangingPunct="1">
        <a:lnSpc>
          <a:spcPct val="100000"/>
        </a:lnSpc>
        <a:spcBef>
          <a:spcPts val="250"/>
        </a:spcBef>
        <a:spcAft>
          <a:spcPts val="0"/>
        </a:spcAft>
        <a:buClr>
          <a:schemeClr val="accent1"/>
        </a:buClr>
        <a:buFont typeface="Wingdings 2" pitchFamily="18" charset="2"/>
        <a:buChar char=""/>
        <a:defRPr sz="1600" b="0" i="0" kern="1200">
          <a:solidFill>
            <a:schemeClr val="tx1"/>
          </a:solidFill>
          <a:latin typeface="Open Sans" panose="020B0606030504020204" pitchFamily="34" charset="0"/>
          <a:ea typeface="+mn-ea"/>
          <a:cs typeface="+mn-cs"/>
        </a:defRPr>
      </a:lvl3pPr>
      <a:lvl4pPr marL="0" indent="0" algn="l" defTabSz="914400" rtl="0" eaLnBrk="1" latinLnBrk="0" hangingPunct="1">
        <a:lnSpc>
          <a:spcPct val="100000"/>
        </a:lnSpc>
        <a:spcBef>
          <a:spcPts val="600"/>
        </a:spcBef>
        <a:spcAft>
          <a:spcPts val="0"/>
        </a:spcAft>
        <a:buClr>
          <a:schemeClr val="accent1"/>
        </a:buClr>
        <a:buFont typeface="Wingdings 2" pitchFamily="18" charset="2"/>
        <a:buNone/>
        <a:tabLst/>
        <a:defRPr sz="1300" b="0" i="0" kern="1200">
          <a:solidFill>
            <a:schemeClr val="accent6"/>
          </a:solidFill>
          <a:latin typeface="Open Sans" panose="020B060603050402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638D9B-1144-9846-B7AA-E1C2EEAC199E}"/>
              </a:ext>
            </a:extLst>
          </p:cNvPr>
          <p:cNvSpPr>
            <a:spLocks noGrp="1"/>
          </p:cNvSpPr>
          <p:nvPr>
            <p:ph type="ctrTitle"/>
          </p:nvPr>
        </p:nvSpPr>
        <p:spPr>
          <a:xfrm>
            <a:off x="1100014" y="1181734"/>
            <a:ext cx="9739436" cy="2299447"/>
          </a:xfrm>
        </p:spPr>
        <p:txBody>
          <a:bodyPr lIns="0">
            <a:normAutofit fontScale="90000"/>
          </a:bodyPr>
          <a:lstStyle/>
          <a:p>
            <a:r>
              <a:rPr lang="en-US" sz="3600" dirty="0">
                <a:solidFill>
                  <a:schemeClr val="bg1"/>
                </a:solidFill>
              </a:rPr>
              <a:t>What to put in your request for orders by consent  </a:t>
            </a:r>
            <a:br>
              <a:rPr lang="en-US" sz="3200" dirty="0">
                <a:solidFill>
                  <a:schemeClr val="bg1"/>
                </a:solidFill>
              </a:rPr>
            </a:br>
            <a:br>
              <a:rPr lang="en-US" sz="3200" dirty="0">
                <a:solidFill>
                  <a:schemeClr val="bg1"/>
                </a:solidFill>
              </a:rPr>
            </a:br>
            <a:r>
              <a:rPr lang="en-US" sz="2700" dirty="0">
                <a:solidFill>
                  <a:schemeClr val="bg1"/>
                </a:solidFill>
              </a:rPr>
              <a:t>A tribunal perspective </a:t>
            </a:r>
            <a:br>
              <a:rPr lang="en-US" sz="2700" dirty="0">
                <a:solidFill>
                  <a:schemeClr val="bg1"/>
                </a:solidFill>
              </a:rPr>
            </a:br>
            <a:r>
              <a:rPr lang="en-US" sz="1800" b="0" dirty="0">
                <a:solidFill>
                  <a:schemeClr val="bg1"/>
                </a:solidFill>
              </a:rPr>
              <a:t>in the Planning &amp; Environment Division</a:t>
            </a:r>
            <a:br>
              <a:rPr lang="en-US" sz="3200" dirty="0">
                <a:solidFill>
                  <a:schemeClr val="bg1"/>
                </a:solidFill>
              </a:rPr>
            </a:br>
            <a:br>
              <a:rPr lang="en-US" sz="3200" dirty="0">
                <a:solidFill>
                  <a:schemeClr val="bg1"/>
                </a:solidFill>
              </a:rPr>
            </a:br>
            <a:r>
              <a:rPr lang="en-US" sz="2200" dirty="0">
                <a:solidFill>
                  <a:schemeClr val="bg1"/>
                </a:solidFill>
              </a:rPr>
              <a:t>Senior Member Sam Cimino</a:t>
            </a:r>
          </a:p>
        </p:txBody>
      </p:sp>
      <p:sp>
        <p:nvSpPr>
          <p:cNvPr id="15" name="Date Placeholder 6">
            <a:extLst>
              <a:ext uri="{FF2B5EF4-FFF2-40B4-BE49-F238E27FC236}">
                <a16:creationId xmlns:a16="http://schemas.microsoft.com/office/drawing/2014/main" id="{0362FFAF-3627-6245-916A-0C0B56705CE1}"/>
              </a:ext>
            </a:extLst>
          </p:cNvPr>
          <p:cNvSpPr txBox="1">
            <a:spLocks/>
          </p:cNvSpPr>
          <p:nvPr/>
        </p:nvSpPr>
        <p:spPr>
          <a:xfrm>
            <a:off x="8763926" y="3090988"/>
            <a:ext cx="2328059" cy="361618"/>
          </a:xfrm>
          <a:prstGeom prst="rect">
            <a:avLst/>
          </a:prstGeom>
        </p:spPr>
        <p:txBody>
          <a:bodyPr l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000" b="1" dirty="0">
                <a:solidFill>
                  <a:schemeClr val="bg1"/>
                </a:solidFill>
                <a:latin typeface="Open Sans" panose="020B0606030504020204" pitchFamily="34" charset="0"/>
              </a:rPr>
              <a:t>23 October 2023  </a:t>
            </a:r>
            <a:endParaRPr lang="en-US" sz="2000" b="1" dirty="0">
              <a:solidFill>
                <a:schemeClr val="bg1"/>
              </a:solidFill>
              <a:latin typeface="Open Sans" panose="020B0606030504020204" pitchFamily="34" charset="0"/>
            </a:endParaRPr>
          </a:p>
        </p:txBody>
      </p:sp>
    </p:spTree>
    <p:extLst>
      <p:ext uri="{BB962C8B-B14F-4D97-AF65-F5344CB8AC3E}">
        <p14:creationId xmlns:p14="http://schemas.microsoft.com/office/powerpoint/2010/main" val="148672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08098-72A8-8341-834A-30649D5FE0A3}"/>
              </a:ext>
            </a:extLst>
          </p:cNvPr>
          <p:cNvSpPr>
            <a:spLocks noGrp="1"/>
          </p:cNvSpPr>
          <p:nvPr>
            <p:ph type="title"/>
          </p:nvPr>
        </p:nvSpPr>
        <p:spPr/>
        <p:txBody>
          <a:bodyPr>
            <a:normAutofit/>
          </a:bodyPr>
          <a:lstStyle/>
          <a:p>
            <a:r>
              <a:rPr lang="en-US" dirty="0"/>
              <a:t>Form of orders</a:t>
            </a:r>
          </a:p>
        </p:txBody>
      </p:sp>
      <p:sp>
        <p:nvSpPr>
          <p:cNvPr id="6" name="Content Placeholder 5">
            <a:extLst>
              <a:ext uri="{FF2B5EF4-FFF2-40B4-BE49-F238E27FC236}">
                <a16:creationId xmlns:a16="http://schemas.microsoft.com/office/drawing/2014/main" id="{C3442117-FE63-8249-AF6F-853D96AD25FD}"/>
              </a:ext>
            </a:extLst>
          </p:cNvPr>
          <p:cNvSpPr>
            <a:spLocks noGrp="1"/>
          </p:cNvSpPr>
          <p:nvPr>
            <p:ph idx="1"/>
          </p:nvPr>
        </p:nvSpPr>
        <p:spPr>
          <a:xfrm>
            <a:off x="1471557" y="2156346"/>
            <a:ext cx="4243443" cy="3334120"/>
          </a:xfrm>
        </p:spPr>
        <p:txBody>
          <a:bodyPr>
            <a:normAutofit/>
          </a:bodyPr>
          <a:lstStyle/>
          <a:p>
            <a:pPr>
              <a:lnSpc>
                <a:spcPct val="120000"/>
              </a:lnSpc>
            </a:pPr>
            <a:r>
              <a:rPr lang="en-US" sz="1600" dirty="0"/>
              <a:t>Orders tell a story.</a:t>
            </a:r>
          </a:p>
          <a:p>
            <a:pPr>
              <a:lnSpc>
                <a:spcPct val="120000"/>
              </a:lnSpc>
            </a:pPr>
            <a:r>
              <a:rPr lang="en-US" sz="1500" dirty="0">
                <a:solidFill>
                  <a:schemeClr val="tx1"/>
                </a:solidFill>
              </a:rPr>
              <a:t>They should flow in logical sequence.</a:t>
            </a:r>
          </a:p>
          <a:p>
            <a:pPr>
              <a:lnSpc>
                <a:spcPct val="120000"/>
              </a:lnSpc>
            </a:pPr>
            <a:r>
              <a:rPr lang="en-US" sz="1500" dirty="0">
                <a:solidFill>
                  <a:schemeClr val="tx1"/>
                </a:solidFill>
              </a:rPr>
              <a:t>Precedent procedural orders before main body of orders.</a:t>
            </a:r>
          </a:p>
          <a:p>
            <a:pPr>
              <a:lnSpc>
                <a:spcPct val="120000"/>
              </a:lnSpc>
            </a:pPr>
            <a:r>
              <a:rPr lang="en-US" sz="1500" dirty="0">
                <a:solidFill>
                  <a:schemeClr val="tx1"/>
                </a:solidFill>
              </a:rPr>
              <a:t>The main body of orders that follow Tribunal formats.</a:t>
            </a:r>
          </a:p>
          <a:p>
            <a:pPr>
              <a:lnSpc>
                <a:spcPct val="120000"/>
              </a:lnSpc>
            </a:pPr>
            <a:r>
              <a:rPr lang="en-US" sz="1500" dirty="0">
                <a:solidFill>
                  <a:schemeClr val="tx1"/>
                </a:solidFill>
              </a:rPr>
              <a:t>Subsequent procedural orders after the main body.</a:t>
            </a:r>
          </a:p>
          <a:p>
            <a:pPr>
              <a:lnSpc>
                <a:spcPct val="120000"/>
              </a:lnSpc>
            </a:pPr>
            <a:endParaRPr lang="en-US" b="1" dirty="0"/>
          </a:p>
          <a:p>
            <a:pPr>
              <a:lnSpc>
                <a:spcPct val="120000"/>
              </a:lnSpc>
            </a:pPr>
            <a:endParaRPr lang="en-US" b="1" dirty="0"/>
          </a:p>
          <a:p>
            <a:pPr>
              <a:lnSpc>
                <a:spcPct val="120000"/>
              </a:lnSpc>
            </a:pPr>
            <a:endParaRPr lang="en-US" b="1" dirty="0"/>
          </a:p>
          <a:p>
            <a:pPr>
              <a:lnSpc>
                <a:spcPct val="220000"/>
              </a:lnSpc>
            </a:pPr>
            <a:endParaRPr lang="en-US" dirty="0"/>
          </a:p>
          <a:p>
            <a:endParaRPr lang="en-US" dirty="0"/>
          </a:p>
        </p:txBody>
      </p:sp>
      <p:sp>
        <p:nvSpPr>
          <p:cNvPr id="7" name="Date Placeholder 6">
            <a:extLst>
              <a:ext uri="{FF2B5EF4-FFF2-40B4-BE49-F238E27FC236}">
                <a16:creationId xmlns:a16="http://schemas.microsoft.com/office/drawing/2014/main" id="{6B997600-73BA-7A45-BB94-ECFF6F41C991}"/>
              </a:ext>
            </a:extLst>
          </p:cNvPr>
          <p:cNvSpPr>
            <a:spLocks noGrp="1"/>
          </p:cNvSpPr>
          <p:nvPr>
            <p:ph type="dt" sz="half" idx="10"/>
          </p:nvPr>
        </p:nvSpPr>
        <p:spPr/>
        <p:txBody>
          <a:bodyPr/>
          <a:lstStyle/>
          <a:p>
            <a:r>
              <a:rPr lang="en-AU" dirty="0"/>
              <a:t>23 </a:t>
            </a:r>
            <a:fld id="{7405ECBF-7E05-4730-8D6E-D3CC3D590E7F}" type="datetime6">
              <a:rPr lang="en-AU" smtClean="0"/>
              <a:t>November 23</a:t>
            </a:fld>
            <a:endParaRPr lang="en-US" dirty="0"/>
          </a:p>
        </p:txBody>
      </p:sp>
      <p:sp>
        <p:nvSpPr>
          <p:cNvPr id="9" name="Slide Number Placeholder 8">
            <a:extLst>
              <a:ext uri="{FF2B5EF4-FFF2-40B4-BE49-F238E27FC236}">
                <a16:creationId xmlns:a16="http://schemas.microsoft.com/office/drawing/2014/main" id="{C734B5E3-532A-AE40-BC88-518803CDDA33}"/>
              </a:ext>
            </a:extLst>
          </p:cNvPr>
          <p:cNvSpPr>
            <a:spLocks noGrp="1"/>
          </p:cNvSpPr>
          <p:nvPr>
            <p:ph type="sldNum" sz="quarter" idx="12"/>
          </p:nvPr>
        </p:nvSpPr>
        <p:spPr/>
        <p:txBody>
          <a:bodyPr/>
          <a:lstStyle/>
          <a:p>
            <a:fld id="{FFA79FD1-30C7-814C-AB57-67FD700BFFDE}" type="slidenum">
              <a:rPr lang="en-US" smtClean="0"/>
              <a:t>10</a:t>
            </a:fld>
            <a:endParaRPr lang="en-US" dirty="0"/>
          </a:p>
        </p:txBody>
      </p:sp>
      <p:sp>
        <p:nvSpPr>
          <p:cNvPr id="16" name="Content Placeholder 5">
            <a:extLst>
              <a:ext uri="{FF2B5EF4-FFF2-40B4-BE49-F238E27FC236}">
                <a16:creationId xmlns:a16="http://schemas.microsoft.com/office/drawing/2014/main" id="{A2A329FF-0C95-F54C-A9A2-7386FD5C6310}"/>
              </a:ext>
            </a:extLst>
          </p:cNvPr>
          <p:cNvSpPr txBox="1">
            <a:spLocks/>
          </p:cNvSpPr>
          <p:nvPr/>
        </p:nvSpPr>
        <p:spPr>
          <a:xfrm>
            <a:off x="6857944" y="2156346"/>
            <a:ext cx="4243443" cy="333412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400" b="1" kern="1200">
                <a:solidFill>
                  <a:schemeClr val="accent3"/>
                </a:solidFill>
                <a:latin typeface="+mn-lt"/>
                <a:ea typeface="+mn-ea"/>
                <a:cs typeface="+mn-cs"/>
              </a:defRPr>
            </a:lvl1pPr>
            <a:lvl2pPr marL="0" indent="0" algn="l" defTabSz="914400" rtl="0" eaLnBrk="1" latinLnBrk="0" hangingPunct="1">
              <a:lnSpc>
                <a:spcPct val="100000"/>
              </a:lnSpc>
              <a:spcBef>
                <a:spcPts val="300"/>
              </a:spcBef>
              <a:spcAft>
                <a:spcPts val="0"/>
              </a:spcAft>
              <a:buClr>
                <a:schemeClr val="accent1"/>
              </a:buClr>
              <a:buFont typeface="Wingdings 2" pitchFamily="18" charset="2"/>
              <a:buNone/>
              <a:defRPr sz="1800" b="1" kern="1200">
                <a:solidFill>
                  <a:schemeClr val="accent6"/>
                </a:solidFill>
                <a:latin typeface="+mn-lt"/>
                <a:ea typeface="+mn-ea"/>
                <a:cs typeface="+mn-cs"/>
              </a:defRPr>
            </a:lvl2pPr>
            <a:lvl3pPr marL="288000" indent="-360000" algn="l" defTabSz="914400" rtl="0" eaLnBrk="1" latinLnBrk="0" hangingPunct="1">
              <a:lnSpc>
                <a:spcPct val="100000"/>
              </a:lnSpc>
              <a:spcBef>
                <a:spcPts val="250"/>
              </a:spcBef>
              <a:spcAft>
                <a:spcPts val="0"/>
              </a:spcAft>
              <a:buClr>
                <a:schemeClr val="accent1"/>
              </a:buClr>
              <a:buFont typeface="Wingdings 2" pitchFamily="18"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Clr>
                <a:schemeClr val="accent1"/>
              </a:buClr>
              <a:buFont typeface="Wingdings 2" pitchFamily="18" charset="2"/>
              <a:buNone/>
              <a:tabLst/>
              <a:defRPr sz="1300" kern="1200">
                <a:solidFill>
                  <a:schemeClr val="accent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sz="1000" dirty="0">
              <a:latin typeface="Open Sans" panose="020B0606030504020204" pitchFamily="34" charset="0"/>
            </a:endParaRPr>
          </a:p>
        </p:txBody>
      </p:sp>
      <p:cxnSp>
        <p:nvCxnSpPr>
          <p:cNvPr id="11" name="Straight Connector 10">
            <a:extLst>
              <a:ext uri="{FF2B5EF4-FFF2-40B4-BE49-F238E27FC236}">
                <a16:creationId xmlns:a16="http://schemas.microsoft.com/office/drawing/2014/main" id="{B127B414-4FC3-C143-B3D2-41D7A5F06B53}"/>
              </a:ext>
            </a:extLst>
          </p:cNvPr>
          <p:cNvCxnSpPr>
            <a:cxnSpLocks/>
          </p:cNvCxnSpPr>
          <p:nvPr/>
        </p:nvCxnSpPr>
        <p:spPr>
          <a:xfrm>
            <a:off x="6124575" y="2168525"/>
            <a:ext cx="0" cy="3313113"/>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39B9370-6DB1-056B-CA39-F4C0EC5DF227}"/>
              </a:ext>
            </a:extLst>
          </p:cNvPr>
          <p:cNvSpPr txBox="1"/>
          <p:nvPr/>
        </p:nvSpPr>
        <p:spPr>
          <a:xfrm>
            <a:off x="6534151" y="1798406"/>
            <a:ext cx="4671405" cy="5663089"/>
          </a:xfrm>
          <a:prstGeom prst="rect">
            <a:avLst/>
          </a:prstGeom>
          <a:noFill/>
        </p:spPr>
        <p:txBody>
          <a:bodyPr wrap="square">
            <a:spAutoFit/>
          </a:bodyPr>
          <a:lstStyle/>
          <a:p>
            <a:r>
              <a:rPr lang="en-AU" b="1" dirty="0">
                <a:solidFill>
                  <a:schemeClr val="accent3"/>
                </a:solidFill>
              </a:rPr>
              <a:t>Problems </a:t>
            </a:r>
            <a:r>
              <a:rPr lang="en-AU" dirty="0">
                <a:solidFill>
                  <a:schemeClr val="accent3"/>
                </a:solidFill>
              </a:rPr>
              <a:t>and</a:t>
            </a:r>
            <a:r>
              <a:rPr lang="en-AU" b="1" dirty="0">
                <a:solidFill>
                  <a:schemeClr val="accent3"/>
                </a:solidFill>
              </a:rPr>
              <a:t> suggestions</a:t>
            </a:r>
            <a:endParaRPr lang="en-AU" sz="1200" dirty="0">
              <a:solidFill>
                <a:schemeClr val="accent3"/>
              </a:solidFill>
            </a:endParaRPr>
          </a:p>
          <a:p>
            <a:endParaRPr lang="en-AU" sz="1200" b="1" dirty="0">
              <a:solidFill>
                <a:srgbClr val="FF0000"/>
              </a:solidFill>
            </a:endParaRPr>
          </a:p>
          <a:p>
            <a:r>
              <a:rPr lang="en-AU" sz="1400" b="1" dirty="0"/>
              <a:t>Absence of agreed procedural orders</a:t>
            </a:r>
          </a:p>
          <a:p>
            <a:endParaRPr lang="en-AU" sz="1400" b="1" dirty="0"/>
          </a:p>
          <a:p>
            <a:pPr marL="171450" indent="-171450">
              <a:buFont typeface="Arial" panose="020B0604020202020204" pitchFamily="34" charset="0"/>
              <a:buChar char="•"/>
            </a:pPr>
            <a:r>
              <a:rPr lang="en-AU" sz="1400" dirty="0"/>
              <a:t>Include orders for joinder or removal of parties – relevant to who is required to agree.</a:t>
            </a:r>
          </a:p>
          <a:p>
            <a:endParaRPr lang="en-AU" sz="1400" dirty="0"/>
          </a:p>
          <a:p>
            <a:pPr marL="171450" indent="-171450">
              <a:buFont typeface="Arial" panose="020B0604020202020204" pitchFamily="34" charset="0"/>
              <a:buChar char="•"/>
            </a:pPr>
            <a:r>
              <a:rPr lang="en-AU" sz="1400" dirty="0"/>
              <a:t>Include necessary amendments to application (permissions, land description).</a:t>
            </a:r>
          </a:p>
          <a:p>
            <a:endParaRPr lang="en-AU" sz="1400" dirty="0"/>
          </a:p>
          <a:p>
            <a:pPr marL="171450" indent="-171450">
              <a:buFont typeface="Arial" panose="020B0604020202020204" pitchFamily="34" charset="0"/>
              <a:buChar char="•"/>
            </a:pPr>
            <a:r>
              <a:rPr lang="en-AU" sz="1400" dirty="0"/>
              <a:t>Ensure the correct provisions are used in seeking amendments</a:t>
            </a:r>
          </a:p>
          <a:p>
            <a:r>
              <a:rPr lang="en-AU" sz="1400" dirty="0"/>
              <a:t>    </a:t>
            </a:r>
          </a:p>
          <a:p>
            <a:r>
              <a:rPr lang="en-AU" sz="1400" dirty="0"/>
              <a:t>    (e.g. cl.64 in schedule 1 or s127 of the VCAT Act).</a:t>
            </a:r>
          </a:p>
          <a:p>
            <a:endParaRPr lang="en-AU" sz="1400" dirty="0"/>
          </a:p>
          <a:p>
            <a:pPr marL="171450" indent="-171450">
              <a:buFont typeface="Arial" panose="020B0604020202020204" pitchFamily="34" charset="0"/>
              <a:buChar char="•"/>
            </a:pPr>
            <a:r>
              <a:rPr lang="en-AU" sz="1400" dirty="0"/>
              <a:t>Include party name changes.</a:t>
            </a:r>
          </a:p>
          <a:p>
            <a:endParaRPr lang="en-AU" sz="1400" b="1" dirty="0"/>
          </a:p>
          <a:p>
            <a:endParaRPr lang="en-AU" sz="1200" b="1" dirty="0"/>
          </a:p>
          <a:p>
            <a:pPr marL="171450" indent="-171450">
              <a:buFont typeface="Arial" panose="020B0604020202020204" pitchFamily="34" charset="0"/>
              <a:buChar char="•"/>
            </a:pPr>
            <a:endParaRPr lang="en-AU" sz="1200" b="1" dirty="0"/>
          </a:p>
          <a:p>
            <a:pPr marL="171450" indent="-171450">
              <a:buFont typeface="Arial" panose="020B0604020202020204" pitchFamily="34" charset="0"/>
              <a:buChar char="•"/>
            </a:pPr>
            <a:endParaRPr lang="en-AU" sz="1200" b="1" dirty="0"/>
          </a:p>
          <a:p>
            <a:pPr marL="171450" indent="-171450">
              <a:buFont typeface="Arial" panose="020B0604020202020204" pitchFamily="34" charset="0"/>
              <a:buChar char="•"/>
            </a:pPr>
            <a:endParaRPr lang="en-AU" sz="1200" b="1" dirty="0"/>
          </a:p>
          <a:p>
            <a:endParaRPr lang="en-AU" sz="1200" b="1" dirty="0"/>
          </a:p>
          <a:p>
            <a:endParaRPr lang="en-AU" sz="1200" dirty="0"/>
          </a:p>
          <a:p>
            <a:endParaRPr lang="en-AU" sz="1200" dirty="0"/>
          </a:p>
          <a:p>
            <a:endParaRPr lang="en-AU" sz="1200" dirty="0"/>
          </a:p>
          <a:p>
            <a:endParaRPr lang="en-AU" sz="1200" dirty="0"/>
          </a:p>
        </p:txBody>
      </p:sp>
    </p:spTree>
    <p:extLst>
      <p:ext uri="{BB962C8B-B14F-4D97-AF65-F5344CB8AC3E}">
        <p14:creationId xmlns:p14="http://schemas.microsoft.com/office/powerpoint/2010/main" val="116707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08098-72A8-8341-834A-30649D5FE0A3}"/>
              </a:ext>
            </a:extLst>
          </p:cNvPr>
          <p:cNvSpPr>
            <a:spLocks noGrp="1"/>
          </p:cNvSpPr>
          <p:nvPr>
            <p:ph type="title"/>
          </p:nvPr>
        </p:nvSpPr>
        <p:spPr/>
        <p:txBody>
          <a:bodyPr/>
          <a:lstStyle/>
          <a:p>
            <a:r>
              <a:rPr lang="en-US" dirty="0"/>
              <a:t>Form of orders (cont’d)</a:t>
            </a:r>
          </a:p>
        </p:txBody>
      </p:sp>
      <p:sp>
        <p:nvSpPr>
          <p:cNvPr id="7" name="Date Placeholder 6">
            <a:extLst>
              <a:ext uri="{FF2B5EF4-FFF2-40B4-BE49-F238E27FC236}">
                <a16:creationId xmlns:a16="http://schemas.microsoft.com/office/drawing/2014/main" id="{6B997600-73BA-7A45-BB94-ECFF6F41C991}"/>
              </a:ext>
            </a:extLst>
          </p:cNvPr>
          <p:cNvSpPr>
            <a:spLocks noGrp="1"/>
          </p:cNvSpPr>
          <p:nvPr>
            <p:ph type="dt" sz="half" idx="10"/>
          </p:nvPr>
        </p:nvSpPr>
        <p:spPr/>
        <p:txBody>
          <a:bodyPr/>
          <a:lstStyle/>
          <a:p>
            <a:r>
              <a:rPr lang="en-AU" dirty="0"/>
              <a:t>23 </a:t>
            </a:r>
            <a:fld id="{7405ECBF-7E05-4730-8D6E-D3CC3D590E7F}" type="datetime6">
              <a:rPr lang="en-AU" smtClean="0"/>
              <a:t>November 23</a:t>
            </a:fld>
            <a:endParaRPr lang="en-US" dirty="0"/>
          </a:p>
        </p:txBody>
      </p:sp>
      <p:sp>
        <p:nvSpPr>
          <p:cNvPr id="9" name="Slide Number Placeholder 8">
            <a:extLst>
              <a:ext uri="{FF2B5EF4-FFF2-40B4-BE49-F238E27FC236}">
                <a16:creationId xmlns:a16="http://schemas.microsoft.com/office/drawing/2014/main" id="{C734B5E3-532A-AE40-BC88-518803CDDA33}"/>
              </a:ext>
            </a:extLst>
          </p:cNvPr>
          <p:cNvSpPr>
            <a:spLocks noGrp="1"/>
          </p:cNvSpPr>
          <p:nvPr>
            <p:ph type="sldNum" sz="quarter" idx="12"/>
          </p:nvPr>
        </p:nvSpPr>
        <p:spPr/>
        <p:txBody>
          <a:bodyPr/>
          <a:lstStyle/>
          <a:p>
            <a:fld id="{FFA79FD1-30C7-814C-AB57-67FD700BFFDE}" type="slidenum">
              <a:rPr lang="en-US" smtClean="0"/>
              <a:t>11</a:t>
            </a:fld>
            <a:endParaRPr lang="en-US" dirty="0"/>
          </a:p>
        </p:txBody>
      </p:sp>
      <p:sp>
        <p:nvSpPr>
          <p:cNvPr id="16" name="Content Placeholder 5">
            <a:extLst>
              <a:ext uri="{FF2B5EF4-FFF2-40B4-BE49-F238E27FC236}">
                <a16:creationId xmlns:a16="http://schemas.microsoft.com/office/drawing/2014/main" id="{A2A329FF-0C95-F54C-A9A2-7386FD5C6310}"/>
              </a:ext>
            </a:extLst>
          </p:cNvPr>
          <p:cNvSpPr txBox="1">
            <a:spLocks/>
          </p:cNvSpPr>
          <p:nvPr/>
        </p:nvSpPr>
        <p:spPr>
          <a:xfrm>
            <a:off x="6857944" y="2156346"/>
            <a:ext cx="4243443" cy="333412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400" b="1" kern="1200">
                <a:solidFill>
                  <a:schemeClr val="accent3"/>
                </a:solidFill>
                <a:latin typeface="+mn-lt"/>
                <a:ea typeface="+mn-ea"/>
                <a:cs typeface="+mn-cs"/>
              </a:defRPr>
            </a:lvl1pPr>
            <a:lvl2pPr marL="0" indent="0" algn="l" defTabSz="914400" rtl="0" eaLnBrk="1" latinLnBrk="0" hangingPunct="1">
              <a:lnSpc>
                <a:spcPct val="100000"/>
              </a:lnSpc>
              <a:spcBef>
                <a:spcPts val="300"/>
              </a:spcBef>
              <a:spcAft>
                <a:spcPts val="0"/>
              </a:spcAft>
              <a:buClr>
                <a:schemeClr val="accent1"/>
              </a:buClr>
              <a:buFont typeface="Wingdings 2" pitchFamily="18" charset="2"/>
              <a:buNone/>
              <a:defRPr sz="1800" b="1" kern="1200">
                <a:solidFill>
                  <a:schemeClr val="accent6"/>
                </a:solidFill>
                <a:latin typeface="+mn-lt"/>
                <a:ea typeface="+mn-ea"/>
                <a:cs typeface="+mn-cs"/>
              </a:defRPr>
            </a:lvl2pPr>
            <a:lvl3pPr marL="288000" indent="-360000" algn="l" defTabSz="914400" rtl="0" eaLnBrk="1" latinLnBrk="0" hangingPunct="1">
              <a:lnSpc>
                <a:spcPct val="100000"/>
              </a:lnSpc>
              <a:spcBef>
                <a:spcPts val="250"/>
              </a:spcBef>
              <a:spcAft>
                <a:spcPts val="0"/>
              </a:spcAft>
              <a:buClr>
                <a:schemeClr val="accent1"/>
              </a:buClr>
              <a:buFont typeface="Wingdings 2" pitchFamily="18"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Clr>
                <a:schemeClr val="accent1"/>
              </a:buClr>
              <a:buFont typeface="Wingdings 2" pitchFamily="18" charset="2"/>
              <a:buNone/>
              <a:tabLst/>
              <a:defRPr sz="1300" kern="1200">
                <a:solidFill>
                  <a:schemeClr val="accent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sz="1000" dirty="0">
              <a:latin typeface="Open Sans" panose="020B0606030504020204" pitchFamily="34" charset="0"/>
            </a:endParaRPr>
          </a:p>
        </p:txBody>
      </p:sp>
      <p:sp>
        <p:nvSpPr>
          <p:cNvPr id="3" name="TextBox 2">
            <a:extLst>
              <a:ext uri="{FF2B5EF4-FFF2-40B4-BE49-F238E27FC236}">
                <a16:creationId xmlns:a16="http://schemas.microsoft.com/office/drawing/2014/main" id="{439B9370-6DB1-056B-CA39-F4C0EC5DF227}"/>
              </a:ext>
            </a:extLst>
          </p:cNvPr>
          <p:cNvSpPr txBox="1"/>
          <p:nvPr/>
        </p:nvSpPr>
        <p:spPr>
          <a:xfrm>
            <a:off x="6688289" y="1009248"/>
            <a:ext cx="4413098" cy="5047536"/>
          </a:xfrm>
          <a:prstGeom prst="rect">
            <a:avLst/>
          </a:prstGeom>
          <a:noFill/>
        </p:spPr>
        <p:txBody>
          <a:bodyPr wrap="square">
            <a:spAutoFit/>
          </a:bodyPr>
          <a:lstStyle/>
          <a:p>
            <a:r>
              <a:rPr lang="en-AU" sz="1200" dirty="0"/>
              <a:t> </a:t>
            </a:r>
          </a:p>
          <a:p>
            <a:r>
              <a:rPr lang="en-AU" b="1" dirty="0">
                <a:solidFill>
                  <a:schemeClr val="accent3"/>
                </a:solidFill>
              </a:rPr>
              <a:t>Problems </a:t>
            </a:r>
            <a:r>
              <a:rPr lang="en-AU" dirty="0">
                <a:solidFill>
                  <a:schemeClr val="accent3"/>
                </a:solidFill>
              </a:rPr>
              <a:t>and</a:t>
            </a:r>
            <a:r>
              <a:rPr lang="en-AU" b="1" dirty="0">
                <a:solidFill>
                  <a:schemeClr val="accent3"/>
                </a:solidFill>
              </a:rPr>
              <a:t> suggestions</a:t>
            </a:r>
          </a:p>
          <a:p>
            <a:endParaRPr lang="en-AU" sz="1400" b="1" dirty="0">
              <a:solidFill>
                <a:srgbClr val="FF0000"/>
              </a:solidFill>
            </a:endParaRPr>
          </a:p>
          <a:p>
            <a:r>
              <a:rPr lang="en-AU" sz="1400" b="1" dirty="0"/>
              <a:t>Inadequate or unclear main orders</a:t>
            </a:r>
          </a:p>
          <a:p>
            <a:endParaRPr lang="en-AU" sz="1400" b="1" dirty="0"/>
          </a:p>
          <a:p>
            <a:pPr marL="171450" indent="-171450">
              <a:buFont typeface="Arial" panose="020B0604020202020204" pitchFamily="34" charset="0"/>
              <a:buChar char="•"/>
            </a:pPr>
            <a:r>
              <a:rPr lang="en-AU" sz="1400" dirty="0"/>
              <a:t>Ensure correct reference to the decision (affirm, vary, etc).</a:t>
            </a:r>
          </a:p>
          <a:p>
            <a:pPr marL="171450" indent="-171450">
              <a:buFont typeface="Arial" panose="020B0604020202020204" pitchFamily="34" charset="0"/>
              <a:buChar char="•"/>
            </a:pPr>
            <a:endParaRPr lang="en-AU" sz="1400" dirty="0"/>
          </a:p>
          <a:p>
            <a:pPr marL="171450" indent="-171450">
              <a:buFont typeface="Arial" panose="020B0604020202020204" pitchFamily="34" charset="0"/>
              <a:buChar char="•"/>
            </a:pPr>
            <a:r>
              <a:rPr lang="en-AU" sz="1400" dirty="0"/>
              <a:t>Description of the land consistent with application.</a:t>
            </a:r>
          </a:p>
          <a:p>
            <a:pPr marL="171450" indent="-171450">
              <a:buFont typeface="Arial" panose="020B0604020202020204" pitchFamily="34" charset="0"/>
              <a:buChar char="•"/>
            </a:pPr>
            <a:endParaRPr lang="en-AU" sz="1400" dirty="0"/>
          </a:p>
          <a:p>
            <a:pPr marL="171450" indent="-171450">
              <a:buFont typeface="Arial" panose="020B0604020202020204" pitchFamily="34" charset="0"/>
              <a:buChar char="•"/>
            </a:pPr>
            <a:r>
              <a:rPr lang="en-AU" sz="1400" dirty="0"/>
              <a:t>Make clear if a new or amended permit is to be issued.</a:t>
            </a:r>
          </a:p>
          <a:p>
            <a:pPr marL="171450" indent="-171450">
              <a:buFont typeface="Arial" panose="020B0604020202020204" pitchFamily="34" charset="0"/>
              <a:buChar char="•"/>
            </a:pPr>
            <a:endParaRPr lang="en-AU" sz="1400" dirty="0"/>
          </a:p>
          <a:p>
            <a:pPr marL="171450" indent="-171450">
              <a:buFont typeface="Arial" panose="020B0604020202020204" pitchFamily="34" charset="0"/>
              <a:buChar char="•"/>
            </a:pPr>
            <a:r>
              <a:rPr lang="en-AU" sz="1400" dirty="0"/>
              <a:t>Don’t forget to include description of what the permit allows.</a:t>
            </a:r>
          </a:p>
          <a:p>
            <a:pPr marL="171450" indent="-171450">
              <a:buFont typeface="Arial" panose="020B0604020202020204" pitchFamily="34" charset="0"/>
              <a:buChar char="•"/>
            </a:pPr>
            <a:endParaRPr lang="en-AU" sz="1400" dirty="0"/>
          </a:p>
          <a:p>
            <a:pPr marL="171450" indent="-171450">
              <a:buFont typeface="Arial" panose="020B0604020202020204" pitchFamily="34" charset="0"/>
              <a:buChar char="•"/>
            </a:pPr>
            <a:r>
              <a:rPr lang="en-AU" sz="1400" dirty="0"/>
              <a:t>Include an adequate description of what the permit allow (What are all the permissions sought?).</a:t>
            </a:r>
          </a:p>
          <a:p>
            <a:endParaRPr lang="en-AU" sz="1400" b="1" dirty="0"/>
          </a:p>
          <a:p>
            <a:r>
              <a:rPr lang="en-AU" sz="1400" b="1" dirty="0"/>
              <a:t>Absence of subsequent procedural orders</a:t>
            </a:r>
          </a:p>
          <a:p>
            <a:endParaRPr lang="en-AU" sz="1400" b="1" dirty="0">
              <a:solidFill>
                <a:srgbClr val="FF0000"/>
              </a:solidFill>
            </a:endParaRPr>
          </a:p>
          <a:p>
            <a:pPr marL="171450" indent="-171450">
              <a:buFont typeface="Arial" panose="020B0604020202020204" pitchFamily="34" charset="0"/>
              <a:buChar char="•"/>
            </a:pPr>
            <a:r>
              <a:rPr lang="en-AU" sz="1400" dirty="0"/>
              <a:t>Costs or no costs.</a:t>
            </a:r>
          </a:p>
          <a:p>
            <a:endParaRPr lang="en-AU" sz="1200" dirty="0"/>
          </a:p>
        </p:txBody>
      </p:sp>
      <p:pic>
        <p:nvPicPr>
          <p:cNvPr id="20" name="Picture 19" descr="Women conversing while sitting in an office">
            <a:extLst>
              <a:ext uri="{FF2B5EF4-FFF2-40B4-BE49-F238E27FC236}">
                <a16:creationId xmlns:a16="http://schemas.microsoft.com/office/drawing/2014/main" id="{52F522D8-ADDA-1D4C-DB9C-527B2B17DD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174" y="2198714"/>
            <a:ext cx="4759425" cy="3173213"/>
          </a:xfrm>
          <a:prstGeom prst="rect">
            <a:avLst/>
          </a:prstGeom>
        </p:spPr>
      </p:pic>
      <p:sp>
        <p:nvSpPr>
          <p:cNvPr id="22" name="Content Placeholder 21">
            <a:extLst>
              <a:ext uri="{FF2B5EF4-FFF2-40B4-BE49-F238E27FC236}">
                <a16:creationId xmlns:a16="http://schemas.microsoft.com/office/drawing/2014/main" id="{C01CFF4F-6681-2188-018F-52A97A0628C9}"/>
              </a:ext>
            </a:extLst>
          </p:cNvPr>
          <p:cNvSpPr>
            <a:spLocks noGrp="1"/>
          </p:cNvSpPr>
          <p:nvPr>
            <p:ph idx="1"/>
          </p:nvPr>
        </p:nvSpPr>
        <p:spPr>
          <a:xfrm>
            <a:off x="-3411187" y="2156346"/>
            <a:ext cx="9642270" cy="3334120"/>
          </a:xfrm>
        </p:spPr>
        <p:txBody>
          <a:bodyPr/>
          <a:lstStyle/>
          <a:p>
            <a:r>
              <a:rPr lang="en-AU" dirty="0"/>
              <a:t>.</a:t>
            </a:r>
          </a:p>
        </p:txBody>
      </p:sp>
    </p:spTree>
    <p:extLst>
      <p:ext uri="{BB962C8B-B14F-4D97-AF65-F5344CB8AC3E}">
        <p14:creationId xmlns:p14="http://schemas.microsoft.com/office/powerpoint/2010/main" val="375528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08098-72A8-8341-834A-30649D5FE0A3}"/>
              </a:ext>
            </a:extLst>
          </p:cNvPr>
          <p:cNvSpPr>
            <a:spLocks noGrp="1"/>
          </p:cNvSpPr>
          <p:nvPr>
            <p:ph type="title"/>
          </p:nvPr>
        </p:nvSpPr>
        <p:spPr>
          <a:xfrm>
            <a:off x="1148832" y="1287707"/>
            <a:ext cx="9642270" cy="865132"/>
          </a:xfrm>
        </p:spPr>
        <p:txBody>
          <a:bodyPr>
            <a:noAutofit/>
          </a:bodyPr>
          <a:lstStyle/>
          <a:p>
            <a:br>
              <a:rPr lang="en-US" sz="3200" dirty="0"/>
            </a:br>
            <a:br>
              <a:rPr lang="en-US" sz="3200" dirty="0"/>
            </a:br>
            <a:r>
              <a:rPr lang="en-US" sz="3200" dirty="0"/>
              <a:t>Permit conditions</a:t>
            </a:r>
            <a:br>
              <a:rPr lang="en-US" sz="3200" dirty="0"/>
            </a:br>
            <a:endParaRPr lang="en-US" sz="3200" dirty="0"/>
          </a:p>
        </p:txBody>
      </p:sp>
      <p:sp>
        <p:nvSpPr>
          <p:cNvPr id="6" name="Content Placeholder 5">
            <a:extLst>
              <a:ext uri="{FF2B5EF4-FFF2-40B4-BE49-F238E27FC236}">
                <a16:creationId xmlns:a16="http://schemas.microsoft.com/office/drawing/2014/main" id="{C3442117-FE63-8249-AF6F-853D96AD25FD}"/>
              </a:ext>
            </a:extLst>
          </p:cNvPr>
          <p:cNvSpPr>
            <a:spLocks noGrp="1"/>
          </p:cNvSpPr>
          <p:nvPr>
            <p:ph idx="1"/>
          </p:nvPr>
        </p:nvSpPr>
        <p:spPr>
          <a:xfrm>
            <a:off x="1471557" y="2156346"/>
            <a:ext cx="4243443" cy="3334120"/>
          </a:xfrm>
        </p:spPr>
        <p:txBody>
          <a:bodyPr>
            <a:normAutofit/>
          </a:bodyPr>
          <a:lstStyle/>
          <a:p>
            <a:pPr>
              <a:lnSpc>
                <a:spcPct val="120000"/>
              </a:lnSpc>
            </a:pPr>
            <a:r>
              <a:rPr lang="en-US" sz="1400" dirty="0">
                <a:solidFill>
                  <a:schemeClr val="tx1"/>
                </a:solidFill>
              </a:rPr>
              <a:t>The conditions on a new or amended permit are fundamental in defining the permission that has been granted.</a:t>
            </a:r>
          </a:p>
          <a:p>
            <a:pPr>
              <a:lnSpc>
                <a:spcPct val="120000"/>
              </a:lnSpc>
            </a:pPr>
            <a:r>
              <a:rPr lang="en-US" sz="1400" b="1" dirty="0">
                <a:solidFill>
                  <a:schemeClr val="tx1"/>
                </a:solidFill>
              </a:rPr>
              <a:t>Conditions must be:</a:t>
            </a:r>
          </a:p>
          <a:p>
            <a:pPr marL="285750" indent="-285750">
              <a:lnSpc>
                <a:spcPct val="120000"/>
              </a:lnSpc>
              <a:buFont typeface="Arial" panose="020B0604020202020204" pitchFamily="34" charset="0"/>
              <a:buChar char="•"/>
            </a:pPr>
            <a:r>
              <a:rPr lang="en-US" sz="1400" dirty="0">
                <a:solidFill>
                  <a:schemeClr val="tx1"/>
                </a:solidFill>
              </a:rPr>
              <a:t>Within the ambit of discretion </a:t>
            </a:r>
          </a:p>
          <a:p>
            <a:pPr marL="285750" indent="-285750">
              <a:lnSpc>
                <a:spcPct val="120000"/>
              </a:lnSpc>
              <a:buFont typeface="Arial" panose="020B0604020202020204" pitchFamily="34" charset="0"/>
              <a:buChar char="•"/>
            </a:pPr>
            <a:r>
              <a:rPr lang="en-US" sz="1400" dirty="0">
                <a:solidFill>
                  <a:schemeClr val="tx1"/>
                </a:solidFill>
              </a:rPr>
              <a:t>Lawful</a:t>
            </a:r>
          </a:p>
          <a:p>
            <a:pPr marL="285750" indent="-285750">
              <a:lnSpc>
                <a:spcPct val="120000"/>
              </a:lnSpc>
              <a:buFont typeface="Arial" panose="020B0604020202020204" pitchFamily="34" charset="0"/>
              <a:buChar char="•"/>
            </a:pPr>
            <a:r>
              <a:rPr lang="en-US" sz="1400" dirty="0">
                <a:solidFill>
                  <a:schemeClr val="tx1"/>
                </a:solidFill>
              </a:rPr>
              <a:t>Clear and consistent in their language</a:t>
            </a:r>
          </a:p>
          <a:p>
            <a:pPr marL="285750" indent="-285750">
              <a:lnSpc>
                <a:spcPct val="120000"/>
              </a:lnSpc>
              <a:buFont typeface="Arial" panose="020B0604020202020204" pitchFamily="34" charset="0"/>
              <a:buChar char="•"/>
            </a:pPr>
            <a:r>
              <a:rPr lang="en-US" sz="1400" dirty="0">
                <a:solidFill>
                  <a:schemeClr val="tx1"/>
                </a:solidFill>
              </a:rPr>
              <a:t>Distinguished from notes – </a:t>
            </a:r>
            <a:r>
              <a:rPr lang="en-US" sz="1400" b="1" dirty="0"/>
              <a:t>Don’t include notes in consent orders!</a:t>
            </a:r>
          </a:p>
          <a:p>
            <a:pPr>
              <a:lnSpc>
                <a:spcPct val="120000"/>
              </a:lnSpc>
            </a:pPr>
            <a:endParaRPr lang="en-US" b="1" dirty="0"/>
          </a:p>
          <a:p>
            <a:endParaRPr lang="en-US" sz="1800" b="1" dirty="0"/>
          </a:p>
          <a:p>
            <a:pPr>
              <a:lnSpc>
                <a:spcPct val="220000"/>
              </a:lnSpc>
            </a:pPr>
            <a:endParaRPr lang="en-US" dirty="0"/>
          </a:p>
          <a:p>
            <a:endParaRPr lang="en-US" dirty="0"/>
          </a:p>
        </p:txBody>
      </p:sp>
      <p:sp>
        <p:nvSpPr>
          <p:cNvPr id="7" name="Date Placeholder 6">
            <a:extLst>
              <a:ext uri="{FF2B5EF4-FFF2-40B4-BE49-F238E27FC236}">
                <a16:creationId xmlns:a16="http://schemas.microsoft.com/office/drawing/2014/main" id="{6B997600-73BA-7A45-BB94-ECFF6F41C991}"/>
              </a:ext>
            </a:extLst>
          </p:cNvPr>
          <p:cNvSpPr>
            <a:spLocks noGrp="1"/>
          </p:cNvSpPr>
          <p:nvPr>
            <p:ph type="dt" sz="half" idx="10"/>
          </p:nvPr>
        </p:nvSpPr>
        <p:spPr/>
        <p:txBody>
          <a:bodyPr/>
          <a:lstStyle/>
          <a:p>
            <a:r>
              <a:rPr lang="en-AU" dirty="0"/>
              <a:t>23 </a:t>
            </a:r>
            <a:fld id="{7405ECBF-7E05-4730-8D6E-D3CC3D590E7F}" type="datetime6">
              <a:rPr lang="en-AU" smtClean="0"/>
              <a:t>November 23</a:t>
            </a:fld>
            <a:endParaRPr lang="en-US" dirty="0"/>
          </a:p>
        </p:txBody>
      </p:sp>
      <p:sp>
        <p:nvSpPr>
          <p:cNvPr id="9" name="Slide Number Placeholder 8">
            <a:extLst>
              <a:ext uri="{FF2B5EF4-FFF2-40B4-BE49-F238E27FC236}">
                <a16:creationId xmlns:a16="http://schemas.microsoft.com/office/drawing/2014/main" id="{C734B5E3-532A-AE40-BC88-518803CDDA33}"/>
              </a:ext>
            </a:extLst>
          </p:cNvPr>
          <p:cNvSpPr>
            <a:spLocks noGrp="1"/>
          </p:cNvSpPr>
          <p:nvPr>
            <p:ph type="sldNum" sz="quarter" idx="12"/>
          </p:nvPr>
        </p:nvSpPr>
        <p:spPr/>
        <p:txBody>
          <a:bodyPr/>
          <a:lstStyle/>
          <a:p>
            <a:fld id="{FFA79FD1-30C7-814C-AB57-67FD700BFFDE}" type="slidenum">
              <a:rPr lang="en-US" smtClean="0"/>
              <a:t>12</a:t>
            </a:fld>
            <a:endParaRPr lang="en-US" dirty="0"/>
          </a:p>
        </p:txBody>
      </p:sp>
      <p:sp>
        <p:nvSpPr>
          <p:cNvPr id="16" name="Content Placeholder 5">
            <a:extLst>
              <a:ext uri="{FF2B5EF4-FFF2-40B4-BE49-F238E27FC236}">
                <a16:creationId xmlns:a16="http://schemas.microsoft.com/office/drawing/2014/main" id="{A2A329FF-0C95-F54C-A9A2-7386FD5C6310}"/>
              </a:ext>
            </a:extLst>
          </p:cNvPr>
          <p:cNvSpPr txBox="1">
            <a:spLocks/>
          </p:cNvSpPr>
          <p:nvPr/>
        </p:nvSpPr>
        <p:spPr>
          <a:xfrm>
            <a:off x="6857944" y="2156346"/>
            <a:ext cx="4243443" cy="333412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400" b="1" kern="1200">
                <a:solidFill>
                  <a:schemeClr val="accent3"/>
                </a:solidFill>
                <a:latin typeface="+mn-lt"/>
                <a:ea typeface="+mn-ea"/>
                <a:cs typeface="+mn-cs"/>
              </a:defRPr>
            </a:lvl1pPr>
            <a:lvl2pPr marL="0" indent="0" algn="l" defTabSz="914400" rtl="0" eaLnBrk="1" latinLnBrk="0" hangingPunct="1">
              <a:lnSpc>
                <a:spcPct val="100000"/>
              </a:lnSpc>
              <a:spcBef>
                <a:spcPts val="300"/>
              </a:spcBef>
              <a:spcAft>
                <a:spcPts val="0"/>
              </a:spcAft>
              <a:buClr>
                <a:schemeClr val="accent1"/>
              </a:buClr>
              <a:buFont typeface="Wingdings 2" pitchFamily="18" charset="2"/>
              <a:buNone/>
              <a:defRPr sz="1800" b="1" kern="1200">
                <a:solidFill>
                  <a:schemeClr val="accent6"/>
                </a:solidFill>
                <a:latin typeface="+mn-lt"/>
                <a:ea typeface="+mn-ea"/>
                <a:cs typeface="+mn-cs"/>
              </a:defRPr>
            </a:lvl2pPr>
            <a:lvl3pPr marL="288000" indent="-360000" algn="l" defTabSz="914400" rtl="0" eaLnBrk="1" latinLnBrk="0" hangingPunct="1">
              <a:lnSpc>
                <a:spcPct val="100000"/>
              </a:lnSpc>
              <a:spcBef>
                <a:spcPts val="250"/>
              </a:spcBef>
              <a:spcAft>
                <a:spcPts val="0"/>
              </a:spcAft>
              <a:buClr>
                <a:schemeClr val="accent1"/>
              </a:buClr>
              <a:buFont typeface="Wingdings 2" pitchFamily="18"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Clr>
                <a:schemeClr val="accent1"/>
              </a:buClr>
              <a:buFont typeface="Wingdings 2" pitchFamily="18" charset="2"/>
              <a:buNone/>
              <a:tabLst/>
              <a:defRPr sz="1300" kern="1200">
                <a:solidFill>
                  <a:schemeClr val="accent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sz="1000" dirty="0">
              <a:latin typeface="Open Sans" panose="020B0606030504020204" pitchFamily="34" charset="0"/>
            </a:endParaRPr>
          </a:p>
        </p:txBody>
      </p:sp>
      <p:pic>
        <p:nvPicPr>
          <p:cNvPr id="13" name="Picture 12" descr="Filling out forms on a table">
            <a:extLst>
              <a:ext uri="{FF2B5EF4-FFF2-40B4-BE49-F238E27FC236}">
                <a16:creationId xmlns:a16="http://schemas.microsoft.com/office/drawing/2014/main" id="{F0E68487-AD2A-78AF-83DF-C53AE0B428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4522" y="1307955"/>
            <a:ext cx="3702778" cy="2471532"/>
          </a:xfrm>
          <a:prstGeom prst="rect">
            <a:avLst/>
          </a:prstGeom>
        </p:spPr>
      </p:pic>
      <p:pic>
        <p:nvPicPr>
          <p:cNvPr id="15" name="Picture 14" descr="Woman signing contract">
            <a:extLst>
              <a:ext uri="{FF2B5EF4-FFF2-40B4-BE49-F238E27FC236}">
                <a16:creationId xmlns:a16="http://schemas.microsoft.com/office/drawing/2014/main" id="{90C9AFEF-2BC9-8F16-5ABB-6340C900F9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2031" y="3373633"/>
            <a:ext cx="3176025" cy="2116833"/>
          </a:xfrm>
          <a:prstGeom prst="rect">
            <a:avLst/>
          </a:prstGeom>
        </p:spPr>
      </p:pic>
    </p:spTree>
    <p:extLst>
      <p:ext uri="{BB962C8B-B14F-4D97-AF65-F5344CB8AC3E}">
        <p14:creationId xmlns:p14="http://schemas.microsoft.com/office/powerpoint/2010/main" val="2384965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08098-72A8-8341-834A-30649D5FE0A3}"/>
              </a:ext>
            </a:extLst>
          </p:cNvPr>
          <p:cNvSpPr>
            <a:spLocks noGrp="1"/>
          </p:cNvSpPr>
          <p:nvPr>
            <p:ph type="title"/>
          </p:nvPr>
        </p:nvSpPr>
        <p:spPr/>
        <p:txBody>
          <a:bodyPr>
            <a:normAutofit/>
          </a:bodyPr>
          <a:lstStyle/>
          <a:p>
            <a:r>
              <a:rPr lang="en-US" sz="3200" dirty="0"/>
              <a:t>Permit conditions (cont’d)</a:t>
            </a:r>
          </a:p>
        </p:txBody>
      </p:sp>
      <p:sp>
        <p:nvSpPr>
          <p:cNvPr id="6" name="Content Placeholder 5">
            <a:extLst>
              <a:ext uri="{FF2B5EF4-FFF2-40B4-BE49-F238E27FC236}">
                <a16:creationId xmlns:a16="http://schemas.microsoft.com/office/drawing/2014/main" id="{C3442117-FE63-8249-AF6F-853D96AD25FD}"/>
              </a:ext>
            </a:extLst>
          </p:cNvPr>
          <p:cNvSpPr>
            <a:spLocks noGrp="1"/>
          </p:cNvSpPr>
          <p:nvPr>
            <p:ph idx="1"/>
          </p:nvPr>
        </p:nvSpPr>
        <p:spPr>
          <a:xfrm>
            <a:off x="1471557" y="2073173"/>
            <a:ext cx="4243443" cy="3500465"/>
          </a:xfrm>
        </p:spPr>
        <p:txBody>
          <a:bodyPr>
            <a:normAutofit fontScale="85000" lnSpcReduction="20000"/>
          </a:bodyPr>
          <a:lstStyle/>
          <a:p>
            <a:pPr>
              <a:lnSpc>
                <a:spcPct val="120000"/>
              </a:lnSpc>
            </a:pPr>
            <a:r>
              <a:rPr lang="en-US" sz="2600" b="1" dirty="0"/>
              <a:t>Problem</a:t>
            </a:r>
          </a:p>
          <a:p>
            <a:pPr>
              <a:lnSpc>
                <a:spcPct val="120000"/>
              </a:lnSpc>
            </a:pPr>
            <a:r>
              <a:rPr lang="en-US" sz="1800" dirty="0">
                <a:solidFill>
                  <a:schemeClr val="tx1"/>
                </a:solidFill>
              </a:rPr>
              <a:t>Conditions that fall outside of the ambit of discretion or are not planning related.</a:t>
            </a:r>
          </a:p>
          <a:p>
            <a:pPr>
              <a:lnSpc>
                <a:spcPct val="120000"/>
              </a:lnSpc>
            </a:pPr>
            <a:r>
              <a:rPr lang="en-US" sz="1800" b="1" i="1" dirty="0">
                <a:solidFill>
                  <a:schemeClr val="tx1"/>
                </a:solidFill>
              </a:rPr>
              <a:t>National Trust </a:t>
            </a:r>
            <a:r>
              <a:rPr lang="en-US" sz="1800" b="1" dirty="0">
                <a:solidFill>
                  <a:schemeClr val="tx1"/>
                </a:solidFill>
              </a:rPr>
              <a:t>principle </a:t>
            </a:r>
            <a:r>
              <a:rPr lang="en-US" sz="1800" dirty="0">
                <a:solidFill>
                  <a:schemeClr val="tx1"/>
                </a:solidFill>
              </a:rPr>
              <a:t>[1976] </a:t>
            </a:r>
            <a:r>
              <a:rPr lang="en-US" sz="1800" dirty="0" err="1">
                <a:solidFill>
                  <a:schemeClr val="tx1"/>
                </a:solidFill>
              </a:rPr>
              <a:t>VicRp</a:t>
            </a:r>
            <a:r>
              <a:rPr lang="en-US" sz="1800" dirty="0">
                <a:solidFill>
                  <a:schemeClr val="tx1"/>
                </a:solidFill>
              </a:rPr>
              <a:t> 60. [1976] VR 592</a:t>
            </a:r>
          </a:p>
          <a:p>
            <a:pPr>
              <a:lnSpc>
                <a:spcPct val="120000"/>
              </a:lnSpc>
            </a:pPr>
            <a:r>
              <a:rPr lang="en-US" sz="1800" b="1" i="1" dirty="0">
                <a:solidFill>
                  <a:schemeClr val="tx1"/>
                </a:solidFill>
              </a:rPr>
              <a:t>Ungar v City of Malvern  </a:t>
            </a:r>
            <a:r>
              <a:rPr lang="en-US" sz="1800" dirty="0">
                <a:solidFill>
                  <a:schemeClr val="tx1"/>
                </a:solidFill>
              </a:rPr>
              <a:t>[1979] </a:t>
            </a:r>
            <a:r>
              <a:rPr lang="en-US" sz="1800" dirty="0" err="1">
                <a:solidFill>
                  <a:schemeClr val="tx1"/>
                </a:solidFill>
              </a:rPr>
              <a:t>VicRp</a:t>
            </a:r>
            <a:r>
              <a:rPr lang="en-US" sz="1800" dirty="0">
                <a:solidFill>
                  <a:schemeClr val="tx1"/>
                </a:solidFill>
              </a:rPr>
              <a:t> 25; [1979] VR 259</a:t>
            </a:r>
          </a:p>
          <a:p>
            <a:pPr>
              <a:lnSpc>
                <a:spcPct val="120000"/>
              </a:lnSpc>
            </a:pPr>
            <a:r>
              <a:rPr lang="en-US" sz="2600" b="1" dirty="0"/>
              <a:t>Suggestion</a:t>
            </a:r>
          </a:p>
          <a:p>
            <a:pPr>
              <a:lnSpc>
                <a:spcPct val="120000"/>
              </a:lnSpc>
            </a:pPr>
            <a:r>
              <a:rPr lang="en-US" sz="1800" dirty="0">
                <a:solidFill>
                  <a:schemeClr val="tx1"/>
                </a:solidFill>
              </a:rPr>
              <a:t>Ensure the conditions serve a planning purpose that falls within the ambit of the permission being granted. </a:t>
            </a:r>
          </a:p>
          <a:p>
            <a:pPr>
              <a:lnSpc>
                <a:spcPct val="120000"/>
              </a:lnSpc>
            </a:pPr>
            <a:endParaRPr lang="en-US" sz="1500" dirty="0"/>
          </a:p>
          <a:p>
            <a:pPr>
              <a:lnSpc>
                <a:spcPct val="120000"/>
              </a:lnSpc>
            </a:pPr>
            <a:endParaRPr lang="en-US" sz="1500" dirty="0"/>
          </a:p>
          <a:p>
            <a:pPr>
              <a:lnSpc>
                <a:spcPct val="120000"/>
              </a:lnSpc>
            </a:pPr>
            <a:endParaRPr lang="en-US" b="1" dirty="0"/>
          </a:p>
          <a:p>
            <a:pPr>
              <a:lnSpc>
                <a:spcPct val="120000"/>
              </a:lnSpc>
            </a:pPr>
            <a:endParaRPr lang="en-US" b="1" dirty="0"/>
          </a:p>
          <a:p>
            <a:pPr>
              <a:lnSpc>
                <a:spcPct val="120000"/>
              </a:lnSpc>
            </a:pPr>
            <a:endParaRPr lang="en-US" b="1" dirty="0"/>
          </a:p>
          <a:p>
            <a:pPr>
              <a:lnSpc>
                <a:spcPct val="220000"/>
              </a:lnSpc>
            </a:pPr>
            <a:endParaRPr lang="en-US" dirty="0"/>
          </a:p>
          <a:p>
            <a:endParaRPr lang="en-US" dirty="0"/>
          </a:p>
        </p:txBody>
      </p:sp>
      <p:sp>
        <p:nvSpPr>
          <p:cNvPr id="7" name="Date Placeholder 6">
            <a:extLst>
              <a:ext uri="{FF2B5EF4-FFF2-40B4-BE49-F238E27FC236}">
                <a16:creationId xmlns:a16="http://schemas.microsoft.com/office/drawing/2014/main" id="{6B997600-73BA-7A45-BB94-ECFF6F41C991}"/>
              </a:ext>
            </a:extLst>
          </p:cNvPr>
          <p:cNvSpPr>
            <a:spLocks noGrp="1"/>
          </p:cNvSpPr>
          <p:nvPr>
            <p:ph type="dt" sz="half" idx="10"/>
          </p:nvPr>
        </p:nvSpPr>
        <p:spPr/>
        <p:txBody>
          <a:bodyPr/>
          <a:lstStyle/>
          <a:p>
            <a:r>
              <a:rPr lang="en-AU" dirty="0"/>
              <a:t>23 </a:t>
            </a:r>
            <a:fld id="{7405ECBF-7E05-4730-8D6E-D3CC3D590E7F}" type="datetime6">
              <a:rPr lang="en-AU" smtClean="0"/>
              <a:t>November 23</a:t>
            </a:fld>
            <a:endParaRPr lang="en-US" dirty="0"/>
          </a:p>
        </p:txBody>
      </p:sp>
      <p:sp>
        <p:nvSpPr>
          <p:cNvPr id="9" name="Slide Number Placeholder 8">
            <a:extLst>
              <a:ext uri="{FF2B5EF4-FFF2-40B4-BE49-F238E27FC236}">
                <a16:creationId xmlns:a16="http://schemas.microsoft.com/office/drawing/2014/main" id="{C734B5E3-532A-AE40-BC88-518803CDDA33}"/>
              </a:ext>
            </a:extLst>
          </p:cNvPr>
          <p:cNvSpPr>
            <a:spLocks noGrp="1"/>
          </p:cNvSpPr>
          <p:nvPr>
            <p:ph type="sldNum" sz="quarter" idx="12"/>
          </p:nvPr>
        </p:nvSpPr>
        <p:spPr/>
        <p:txBody>
          <a:bodyPr/>
          <a:lstStyle/>
          <a:p>
            <a:fld id="{FFA79FD1-30C7-814C-AB57-67FD700BFFDE}" type="slidenum">
              <a:rPr lang="en-US" smtClean="0"/>
              <a:t>13</a:t>
            </a:fld>
            <a:endParaRPr lang="en-US" dirty="0"/>
          </a:p>
        </p:txBody>
      </p:sp>
      <p:sp>
        <p:nvSpPr>
          <p:cNvPr id="16" name="Content Placeholder 5">
            <a:extLst>
              <a:ext uri="{FF2B5EF4-FFF2-40B4-BE49-F238E27FC236}">
                <a16:creationId xmlns:a16="http://schemas.microsoft.com/office/drawing/2014/main" id="{A2A329FF-0C95-F54C-A9A2-7386FD5C6310}"/>
              </a:ext>
            </a:extLst>
          </p:cNvPr>
          <p:cNvSpPr txBox="1">
            <a:spLocks/>
          </p:cNvSpPr>
          <p:nvPr/>
        </p:nvSpPr>
        <p:spPr>
          <a:xfrm>
            <a:off x="6857944" y="2156346"/>
            <a:ext cx="4243443" cy="333412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400" b="1" kern="1200">
                <a:solidFill>
                  <a:schemeClr val="accent3"/>
                </a:solidFill>
                <a:latin typeface="+mn-lt"/>
                <a:ea typeface="+mn-ea"/>
                <a:cs typeface="+mn-cs"/>
              </a:defRPr>
            </a:lvl1pPr>
            <a:lvl2pPr marL="0" indent="0" algn="l" defTabSz="914400" rtl="0" eaLnBrk="1" latinLnBrk="0" hangingPunct="1">
              <a:lnSpc>
                <a:spcPct val="100000"/>
              </a:lnSpc>
              <a:spcBef>
                <a:spcPts val="300"/>
              </a:spcBef>
              <a:spcAft>
                <a:spcPts val="0"/>
              </a:spcAft>
              <a:buClr>
                <a:schemeClr val="accent1"/>
              </a:buClr>
              <a:buFont typeface="Wingdings 2" pitchFamily="18" charset="2"/>
              <a:buNone/>
              <a:defRPr sz="1800" b="1" kern="1200">
                <a:solidFill>
                  <a:schemeClr val="accent6"/>
                </a:solidFill>
                <a:latin typeface="+mn-lt"/>
                <a:ea typeface="+mn-ea"/>
                <a:cs typeface="+mn-cs"/>
              </a:defRPr>
            </a:lvl2pPr>
            <a:lvl3pPr marL="288000" indent="-360000" algn="l" defTabSz="914400" rtl="0" eaLnBrk="1" latinLnBrk="0" hangingPunct="1">
              <a:lnSpc>
                <a:spcPct val="100000"/>
              </a:lnSpc>
              <a:spcBef>
                <a:spcPts val="250"/>
              </a:spcBef>
              <a:spcAft>
                <a:spcPts val="0"/>
              </a:spcAft>
              <a:buClr>
                <a:schemeClr val="accent1"/>
              </a:buClr>
              <a:buFont typeface="Wingdings 2" pitchFamily="18"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Clr>
                <a:schemeClr val="accent1"/>
              </a:buClr>
              <a:buFont typeface="Wingdings 2" pitchFamily="18" charset="2"/>
              <a:buNone/>
              <a:tabLst/>
              <a:defRPr sz="1300" kern="1200">
                <a:solidFill>
                  <a:schemeClr val="accent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sz="1000" dirty="0">
              <a:latin typeface="Open Sans" panose="020B0606030504020204" pitchFamily="34" charset="0"/>
            </a:endParaRPr>
          </a:p>
        </p:txBody>
      </p:sp>
      <p:cxnSp>
        <p:nvCxnSpPr>
          <p:cNvPr id="11" name="Straight Connector 10">
            <a:extLst>
              <a:ext uri="{FF2B5EF4-FFF2-40B4-BE49-F238E27FC236}">
                <a16:creationId xmlns:a16="http://schemas.microsoft.com/office/drawing/2014/main" id="{B127B414-4FC3-C143-B3D2-41D7A5F06B53}"/>
              </a:ext>
            </a:extLst>
          </p:cNvPr>
          <p:cNvCxnSpPr>
            <a:cxnSpLocks/>
          </p:cNvCxnSpPr>
          <p:nvPr/>
        </p:nvCxnSpPr>
        <p:spPr>
          <a:xfrm>
            <a:off x="6124575" y="2168525"/>
            <a:ext cx="0" cy="3313113"/>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39B9370-6DB1-056B-CA39-F4C0EC5DF227}"/>
              </a:ext>
            </a:extLst>
          </p:cNvPr>
          <p:cNvSpPr txBox="1"/>
          <p:nvPr/>
        </p:nvSpPr>
        <p:spPr>
          <a:xfrm>
            <a:off x="6534151" y="1637565"/>
            <a:ext cx="4671405" cy="4788490"/>
          </a:xfrm>
          <a:prstGeom prst="rect">
            <a:avLst/>
          </a:prstGeom>
          <a:noFill/>
        </p:spPr>
        <p:txBody>
          <a:bodyPr wrap="square">
            <a:spAutoFit/>
          </a:bodyPr>
          <a:lstStyle/>
          <a:p>
            <a:r>
              <a:rPr lang="en-AU" b="1" dirty="0">
                <a:solidFill>
                  <a:schemeClr val="accent3"/>
                </a:solidFill>
              </a:rPr>
              <a:t>Examples</a:t>
            </a:r>
          </a:p>
          <a:p>
            <a:endParaRPr lang="en-AU" sz="1200" dirty="0">
              <a:solidFill>
                <a:schemeClr val="accent3"/>
              </a:solidFill>
            </a:endParaRPr>
          </a:p>
          <a:p>
            <a:r>
              <a:rPr lang="en-AU" sz="1400" dirty="0">
                <a:solidFill>
                  <a:schemeClr val="accent1"/>
                </a:solidFill>
              </a:rPr>
              <a:t>This letter shall be supplied to the applicant in its entirety. </a:t>
            </a:r>
          </a:p>
          <a:p>
            <a:endParaRPr lang="en-AU" sz="1400" dirty="0">
              <a:solidFill>
                <a:schemeClr val="accent1"/>
              </a:solidFill>
            </a:endParaRPr>
          </a:p>
          <a:p>
            <a:r>
              <a:rPr lang="en-AU" sz="14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 developer is to apply to …………. for details relating to servicing requirements and costing for the provision of a ………………. supply and where applicable, ………………………………..services to the proposal. It would be appreciated if all communication between the developer/agent and …………….. quote …………… reference number ………….</a:t>
            </a:r>
          </a:p>
          <a:p>
            <a:endParaRPr lang="en-AU" sz="1400" dirty="0">
              <a:solidFill>
                <a:schemeClr val="accent3"/>
              </a:solidFill>
            </a:endParaRPr>
          </a:p>
          <a:p>
            <a:pPr>
              <a:lnSpc>
                <a:spcPct val="115000"/>
              </a:lnSpc>
              <a:spcAft>
                <a:spcPts val="800"/>
              </a:spcAft>
            </a:pPr>
            <a:r>
              <a:rPr lang="en-AU" sz="1400" dirty="0">
                <a:effectLst/>
                <a:latin typeface="Arial" panose="020B0604020202020204" pitchFamily="34" charset="0"/>
                <a:ea typeface="Calibri" panose="020F0502020204030204" pitchFamily="34" charset="0"/>
                <a:cs typeface="Times New Roman" panose="02020603050405020304" pitchFamily="18" charset="0"/>
              </a:rPr>
              <a:t>The applicant must complete the Small Business Pre-Application Assessment on Council’s website, to discuss if any ……………….. or ……….. Registrations are required. </a:t>
            </a:r>
            <a:r>
              <a:rPr lang="en-AU" sz="1400" dirty="0">
                <a:effectLst/>
                <a:latin typeface="Arial" panose="020B0604020202020204" pitchFamily="34" charset="0"/>
                <a:ea typeface="Calibri" panose="020F0502020204030204" pitchFamily="34" charset="0"/>
              </a:rPr>
              <a:t>If so, then register appropriately under the relevant Legislation. </a:t>
            </a:r>
            <a:endParaRPr lang="en-AU" sz="1400" dirty="0">
              <a:solidFill>
                <a:schemeClr val="accent3"/>
              </a:solidFill>
            </a:endParaRPr>
          </a:p>
          <a:p>
            <a:endParaRPr lang="en-AU" sz="1200" dirty="0"/>
          </a:p>
          <a:p>
            <a:endParaRPr lang="en-AU" sz="1200" dirty="0"/>
          </a:p>
          <a:p>
            <a:endParaRPr lang="en-AU" sz="1200" dirty="0"/>
          </a:p>
          <a:p>
            <a:endParaRPr lang="en-AU" sz="1200" dirty="0"/>
          </a:p>
        </p:txBody>
      </p:sp>
    </p:spTree>
    <p:extLst>
      <p:ext uri="{BB962C8B-B14F-4D97-AF65-F5344CB8AC3E}">
        <p14:creationId xmlns:p14="http://schemas.microsoft.com/office/powerpoint/2010/main" val="2015416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08098-72A8-8341-834A-30649D5FE0A3}"/>
              </a:ext>
            </a:extLst>
          </p:cNvPr>
          <p:cNvSpPr>
            <a:spLocks noGrp="1"/>
          </p:cNvSpPr>
          <p:nvPr>
            <p:ph type="title"/>
          </p:nvPr>
        </p:nvSpPr>
        <p:spPr/>
        <p:txBody>
          <a:bodyPr>
            <a:normAutofit/>
          </a:bodyPr>
          <a:lstStyle/>
          <a:p>
            <a:r>
              <a:rPr lang="en-US" sz="3200" dirty="0"/>
              <a:t>Permit conditions (cont’d) </a:t>
            </a:r>
          </a:p>
        </p:txBody>
      </p:sp>
      <p:sp>
        <p:nvSpPr>
          <p:cNvPr id="6" name="Content Placeholder 5">
            <a:extLst>
              <a:ext uri="{FF2B5EF4-FFF2-40B4-BE49-F238E27FC236}">
                <a16:creationId xmlns:a16="http://schemas.microsoft.com/office/drawing/2014/main" id="{C3442117-FE63-8249-AF6F-853D96AD25FD}"/>
              </a:ext>
            </a:extLst>
          </p:cNvPr>
          <p:cNvSpPr>
            <a:spLocks noGrp="1"/>
          </p:cNvSpPr>
          <p:nvPr>
            <p:ph idx="1"/>
          </p:nvPr>
        </p:nvSpPr>
        <p:spPr>
          <a:xfrm>
            <a:off x="1414407" y="1927581"/>
            <a:ext cx="4301626" cy="3949352"/>
          </a:xfrm>
        </p:spPr>
        <p:txBody>
          <a:bodyPr>
            <a:normAutofit fontScale="92500"/>
          </a:bodyPr>
          <a:lstStyle/>
          <a:p>
            <a:pPr>
              <a:lnSpc>
                <a:spcPct val="120000"/>
              </a:lnSpc>
            </a:pPr>
            <a:r>
              <a:rPr lang="en-US" sz="1900" b="1" dirty="0"/>
              <a:t>Problem</a:t>
            </a:r>
          </a:p>
          <a:p>
            <a:pPr>
              <a:lnSpc>
                <a:spcPct val="120000"/>
              </a:lnSpc>
            </a:pPr>
            <a:r>
              <a:rPr lang="en-US" sz="1600" b="1" dirty="0">
                <a:solidFill>
                  <a:schemeClr val="tx1"/>
                </a:solidFill>
              </a:rPr>
              <a:t>Who are these people?</a:t>
            </a:r>
          </a:p>
          <a:p>
            <a:pPr>
              <a:lnSpc>
                <a:spcPct val="120000"/>
              </a:lnSpc>
            </a:pPr>
            <a:r>
              <a:rPr lang="en-US" sz="1600" dirty="0">
                <a:solidFill>
                  <a:schemeClr val="tx1"/>
                </a:solidFill>
              </a:rPr>
              <a:t>Conditions on the same permit referring to:</a:t>
            </a:r>
          </a:p>
          <a:p>
            <a:pPr marL="285750" indent="-285750">
              <a:lnSpc>
                <a:spcPct val="120000"/>
              </a:lnSpc>
              <a:buFont typeface="Arial" panose="020B0604020202020204" pitchFamily="34" charset="0"/>
              <a:buChar char="•"/>
            </a:pPr>
            <a:r>
              <a:rPr lang="en-US" sz="1600" dirty="0">
                <a:solidFill>
                  <a:schemeClr val="tx1"/>
                </a:solidFill>
              </a:rPr>
              <a:t>The owner, the occupier, the applicant, the developer, the development proponent, the subdivider, the permit holder</a:t>
            </a:r>
          </a:p>
          <a:p>
            <a:pPr marL="285750" indent="-285750">
              <a:lnSpc>
                <a:spcPct val="120000"/>
              </a:lnSpc>
              <a:buFont typeface="Arial" panose="020B0604020202020204" pitchFamily="34" charset="0"/>
              <a:buChar char="•"/>
            </a:pPr>
            <a:r>
              <a:rPr lang="en-US" sz="1600" dirty="0">
                <a:solidFill>
                  <a:schemeClr val="tx1"/>
                </a:solidFill>
              </a:rPr>
              <a:t>The …………..City Council, the City of …………., the Council, the City, responsible authority</a:t>
            </a:r>
          </a:p>
          <a:p>
            <a:pPr>
              <a:lnSpc>
                <a:spcPct val="120000"/>
              </a:lnSpc>
            </a:pPr>
            <a:r>
              <a:rPr lang="en-US" sz="1600" b="1" dirty="0">
                <a:solidFill>
                  <a:schemeClr val="tx1"/>
                </a:solidFill>
              </a:rPr>
              <a:t>This approach creates confusion and uncertainty as to who is responsible for compliance with the condition. </a:t>
            </a:r>
            <a:endParaRPr lang="en-US" sz="1600" dirty="0">
              <a:solidFill>
                <a:schemeClr val="tx1"/>
              </a:solidFill>
            </a:endParaRPr>
          </a:p>
          <a:p>
            <a:pPr>
              <a:lnSpc>
                <a:spcPct val="120000"/>
              </a:lnSpc>
            </a:pPr>
            <a:endParaRPr lang="en-US" b="1" dirty="0"/>
          </a:p>
          <a:p>
            <a:pPr>
              <a:lnSpc>
                <a:spcPct val="120000"/>
              </a:lnSpc>
            </a:pPr>
            <a:endParaRPr lang="en-US" b="1" dirty="0"/>
          </a:p>
          <a:p>
            <a:pPr>
              <a:lnSpc>
                <a:spcPct val="220000"/>
              </a:lnSpc>
            </a:pPr>
            <a:endParaRPr lang="en-US" dirty="0"/>
          </a:p>
          <a:p>
            <a:endParaRPr lang="en-US" dirty="0"/>
          </a:p>
        </p:txBody>
      </p:sp>
      <p:sp>
        <p:nvSpPr>
          <p:cNvPr id="7" name="Date Placeholder 6">
            <a:extLst>
              <a:ext uri="{FF2B5EF4-FFF2-40B4-BE49-F238E27FC236}">
                <a16:creationId xmlns:a16="http://schemas.microsoft.com/office/drawing/2014/main" id="{6B997600-73BA-7A45-BB94-ECFF6F41C991}"/>
              </a:ext>
            </a:extLst>
          </p:cNvPr>
          <p:cNvSpPr>
            <a:spLocks noGrp="1"/>
          </p:cNvSpPr>
          <p:nvPr>
            <p:ph type="dt" sz="half" idx="10"/>
          </p:nvPr>
        </p:nvSpPr>
        <p:spPr/>
        <p:txBody>
          <a:bodyPr/>
          <a:lstStyle/>
          <a:p>
            <a:r>
              <a:rPr lang="en-AU" dirty="0"/>
              <a:t>23 </a:t>
            </a:r>
            <a:fld id="{7405ECBF-7E05-4730-8D6E-D3CC3D590E7F}" type="datetime6">
              <a:rPr lang="en-AU" smtClean="0"/>
              <a:t>November 23</a:t>
            </a:fld>
            <a:endParaRPr lang="en-US" dirty="0"/>
          </a:p>
        </p:txBody>
      </p:sp>
      <p:sp>
        <p:nvSpPr>
          <p:cNvPr id="9" name="Slide Number Placeholder 8">
            <a:extLst>
              <a:ext uri="{FF2B5EF4-FFF2-40B4-BE49-F238E27FC236}">
                <a16:creationId xmlns:a16="http://schemas.microsoft.com/office/drawing/2014/main" id="{C734B5E3-532A-AE40-BC88-518803CDDA33}"/>
              </a:ext>
            </a:extLst>
          </p:cNvPr>
          <p:cNvSpPr>
            <a:spLocks noGrp="1"/>
          </p:cNvSpPr>
          <p:nvPr>
            <p:ph type="sldNum" sz="quarter" idx="12"/>
          </p:nvPr>
        </p:nvSpPr>
        <p:spPr/>
        <p:txBody>
          <a:bodyPr/>
          <a:lstStyle/>
          <a:p>
            <a:fld id="{FFA79FD1-30C7-814C-AB57-67FD700BFFDE}" type="slidenum">
              <a:rPr lang="en-US" smtClean="0"/>
              <a:t>14</a:t>
            </a:fld>
            <a:endParaRPr lang="en-US" dirty="0"/>
          </a:p>
        </p:txBody>
      </p:sp>
      <p:sp>
        <p:nvSpPr>
          <p:cNvPr id="16" name="Content Placeholder 5">
            <a:extLst>
              <a:ext uri="{FF2B5EF4-FFF2-40B4-BE49-F238E27FC236}">
                <a16:creationId xmlns:a16="http://schemas.microsoft.com/office/drawing/2014/main" id="{A2A329FF-0C95-F54C-A9A2-7386FD5C6310}"/>
              </a:ext>
            </a:extLst>
          </p:cNvPr>
          <p:cNvSpPr txBox="1">
            <a:spLocks/>
          </p:cNvSpPr>
          <p:nvPr/>
        </p:nvSpPr>
        <p:spPr>
          <a:xfrm>
            <a:off x="6857944" y="2156346"/>
            <a:ext cx="4243443" cy="333412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400" b="1" kern="1200">
                <a:solidFill>
                  <a:schemeClr val="accent3"/>
                </a:solidFill>
                <a:latin typeface="+mn-lt"/>
                <a:ea typeface="+mn-ea"/>
                <a:cs typeface="+mn-cs"/>
              </a:defRPr>
            </a:lvl1pPr>
            <a:lvl2pPr marL="0" indent="0" algn="l" defTabSz="914400" rtl="0" eaLnBrk="1" latinLnBrk="0" hangingPunct="1">
              <a:lnSpc>
                <a:spcPct val="100000"/>
              </a:lnSpc>
              <a:spcBef>
                <a:spcPts val="300"/>
              </a:spcBef>
              <a:spcAft>
                <a:spcPts val="0"/>
              </a:spcAft>
              <a:buClr>
                <a:schemeClr val="accent1"/>
              </a:buClr>
              <a:buFont typeface="Wingdings 2" pitchFamily="18" charset="2"/>
              <a:buNone/>
              <a:defRPr sz="1800" b="1" kern="1200">
                <a:solidFill>
                  <a:schemeClr val="accent6"/>
                </a:solidFill>
                <a:latin typeface="+mn-lt"/>
                <a:ea typeface="+mn-ea"/>
                <a:cs typeface="+mn-cs"/>
              </a:defRPr>
            </a:lvl2pPr>
            <a:lvl3pPr marL="288000" indent="-360000" algn="l" defTabSz="914400" rtl="0" eaLnBrk="1" latinLnBrk="0" hangingPunct="1">
              <a:lnSpc>
                <a:spcPct val="100000"/>
              </a:lnSpc>
              <a:spcBef>
                <a:spcPts val="250"/>
              </a:spcBef>
              <a:spcAft>
                <a:spcPts val="0"/>
              </a:spcAft>
              <a:buClr>
                <a:schemeClr val="accent1"/>
              </a:buClr>
              <a:buFont typeface="Wingdings 2" pitchFamily="18"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Clr>
                <a:schemeClr val="accent1"/>
              </a:buClr>
              <a:buFont typeface="Wingdings 2" pitchFamily="18" charset="2"/>
              <a:buNone/>
              <a:tabLst/>
              <a:defRPr sz="1300" kern="1200">
                <a:solidFill>
                  <a:schemeClr val="accent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sz="1000" dirty="0">
              <a:latin typeface="Open Sans" panose="020B0606030504020204" pitchFamily="34" charset="0"/>
            </a:endParaRPr>
          </a:p>
        </p:txBody>
      </p:sp>
      <p:cxnSp>
        <p:nvCxnSpPr>
          <p:cNvPr id="11" name="Straight Connector 10">
            <a:extLst>
              <a:ext uri="{FF2B5EF4-FFF2-40B4-BE49-F238E27FC236}">
                <a16:creationId xmlns:a16="http://schemas.microsoft.com/office/drawing/2014/main" id="{B127B414-4FC3-C143-B3D2-41D7A5F06B53}"/>
              </a:ext>
            </a:extLst>
          </p:cNvPr>
          <p:cNvCxnSpPr>
            <a:cxnSpLocks/>
          </p:cNvCxnSpPr>
          <p:nvPr/>
        </p:nvCxnSpPr>
        <p:spPr>
          <a:xfrm>
            <a:off x="6124575" y="2168525"/>
            <a:ext cx="0" cy="3313113"/>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39B9370-6DB1-056B-CA39-F4C0EC5DF227}"/>
              </a:ext>
            </a:extLst>
          </p:cNvPr>
          <p:cNvSpPr txBox="1"/>
          <p:nvPr/>
        </p:nvSpPr>
        <p:spPr>
          <a:xfrm>
            <a:off x="6533118" y="1647865"/>
            <a:ext cx="4671405" cy="4985980"/>
          </a:xfrm>
          <a:prstGeom prst="rect">
            <a:avLst/>
          </a:prstGeom>
          <a:noFill/>
        </p:spPr>
        <p:txBody>
          <a:bodyPr wrap="square">
            <a:spAutoFit/>
          </a:bodyPr>
          <a:lstStyle/>
          <a:p>
            <a:r>
              <a:rPr lang="en-AU" b="1" dirty="0">
                <a:solidFill>
                  <a:schemeClr val="accent3"/>
                </a:solidFill>
              </a:rPr>
              <a:t>Suggestion</a:t>
            </a:r>
          </a:p>
          <a:p>
            <a:endParaRPr lang="en-AU" sz="1200" dirty="0">
              <a:solidFill>
                <a:schemeClr val="accent3"/>
              </a:solidFill>
            </a:endParaRPr>
          </a:p>
          <a:p>
            <a:r>
              <a:rPr lang="en-AU" sz="1400" dirty="0">
                <a:solidFill>
                  <a:schemeClr val="accent1"/>
                </a:solidFill>
              </a:rPr>
              <a:t>Write permit conditions that set out obligations without reference to nominated persons.</a:t>
            </a:r>
          </a:p>
          <a:p>
            <a:endParaRPr lang="en-AU" sz="1400" dirty="0">
              <a:solidFill>
                <a:schemeClr val="accent1"/>
              </a:solidFill>
            </a:endParaRPr>
          </a:p>
          <a:p>
            <a:r>
              <a:rPr lang="en-AU" sz="1400" dirty="0">
                <a:solidFill>
                  <a:schemeClr val="accent1"/>
                </a:solidFill>
              </a:rPr>
              <a:t>Be consistent in identifying authorities, such as the responsible authority.</a:t>
            </a:r>
          </a:p>
          <a:p>
            <a:endParaRPr lang="en-AU" sz="1400" dirty="0">
              <a:solidFill>
                <a:schemeClr val="accent1"/>
              </a:solidFill>
            </a:endParaRPr>
          </a:p>
          <a:p>
            <a:r>
              <a:rPr lang="en-AU" sz="1400" b="1" dirty="0">
                <a:solidFill>
                  <a:schemeClr val="accent3"/>
                </a:solidFill>
              </a:rPr>
              <a:t>Example</a:t>
            </a:r>
          </a:p>
          <a:p>
            <a:endParaRPr lang="en-AU" sz="1400" dirty="0">
              <a:solidFill>
                <a:schemeClr val="accent1"/>
              </a:solidFill>
            </a:endParaRPr>
          </a:p>
          <a:p>
            <a:r>
              <a:rPr lang="en-AU" sz="1400" dirty="0">
                <a:solidFill>
                  <a:schemeClr val="accent1"/>
                </a:solidFill>
              </a:rPr>
              <a:t>The </a:t>
            </a:r>
            <a:r>
              <a:rPr lang="en-AU" sz="1400" dirty="0">
                <a:solidFill>
                  <a:schemeClr val="accent3"/>
                </a:solidFill>
              </a:rPr>
              <a:t>permit holder </a:t>
            </a:r>
            <a:r>
              <a:rPr lang="en-AU" sz="1400" dirty="0">
                <a:solidFill>
                  <a:schemeClr val="accent1"/>
                </a:solidFill>
              </a:rPr>
              <a:t>must erect tree protection fences around Trees 3, 4, and 5 as shown on the endorsed plans, to the satisfaction of the </a:t>
            </a:r>
            <a:r>
              <a:rPr lang="en-AU" sz="1400" dirty="0">
                <a:solidFill>
                  <a:schemeClr val="accent3"/>
                </a:solidFill>
              </a:rPr>
              <a:t>Council’s Parks and Recreation Department</a:t>
            </a:r>
            <a:r>
              <a:rPr lang="en-AU" sz="1400" dirty="0">
                <a:solidFill>
                  <a:schemeClr val="accent1"/>
                </a:solidFill>
              </a:rPr>
              <a:t>. </a:t>
            </a:r>
          </a:p>
          <a:p>
            <a:endParaRPr lang="en-AU" sz="1400" dirty="0">
              <a:solidFill>
                <a:schemeClr val="accent1"/>
              </a:solidFill>
            </a:endParaRPr>
          </a:p>
          <a:p>
            <a:r>
              <a:rPr lang="en-AU" sz="1400" b="1" dirty="0">
                <a:solidFill>
                  <a:schemeClr val="tx2"/>
                </a:solidFill>
              </a:rPr>
              <a:t>Change it to:</a:t>
            </a:r>
          </a:p>
          <a:p>
            <a:endParaRPr lang="en-AU" sz="1400" dirty="0">
              <a:solidFill>
                <a:schemeClr val="accent1"/>
              </a:solidFill>
            </a:endParaRPr>
          </a:p>
          <a:p>
            <a:r>
              <a:rPr lang="en-AU" sz="1400" dirty="0">
                <a:solidFill>
                  <a:schemeClr val="accent1"/>
                </a:solidFill>
              </a:rPr>
              <a:t>Tree protection fences must be erected around Trees 3, 4 and 5 as shown on the endorsed plans, to the satisfaction of the Responsible Authority. </a:t>
            </a:r>
          </a:p>
          <a:p>
            <a:endParaRPr lang="en-AU" sz="1200" i="1" dirty="0">
              <a:solidFill>
                <a:schemeClr val="accent1"/>
              </a:solidFill>
            </a:endParaRPr>
          </a:p>
          <a:p>
            <a:endParaRPr lang="en-AU" sz="1200" i="1" dirty="0">
              <a:solidFill>
                <a:schemeClr val="accent1"/>
              </a:solidFill>
            </a:endParaRPr>
          </a:p>
          <a:p>
            <a:endParaRPr lang="en-AU" sz="1200" dirty="0"/>
          </a:p>
        </p:txBody>
      </p:sp>
    </p:spTree>
    <p:extLst>
      <p:ext uri="{BB962C8B-B14F-4D97-AF65-F5344CB8AC3E}">
        <p14:creationId xmlns:p14="http://schemas.microsoft.com/office/powerpoint/2010/main" val="2931721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08098-72A8-8341-834A-30649D5FE0A3}"/>
              </a:ext>
            </a:extLst>
          </p:cNvPr>
          <p:cNvSpPr>
            <a:spLocks noGrp="1"/>
          </p:cNvSpPr>
          <p:nvPr>
            <p:ph type="title"/>
          </p:nvPr>
        </p:nvSpPr>
        <p:spPr/>
        <p:txBody>
          <a:bodyPr>
            <a:normAutofit/>
          </a:bodyPr>
          <a:lstStyle/>
          <a:p>
            <a:r>
              <a:rPr lang="en-US" sz="2800" dirty="0"/>
              <a:t>Permit conditions (cont’d) </a:t>
            </a:r>
          </a:p>
        </p:txBody>
      </p:sp>
      <p:sp>
        <p:nvSpPr>
          <p:cNvPr id="6" name="Content Placeholder 5">
            <a:extLst>
              <a:ext uri="{FF2B5EF4-FFF2-40B4-BE49-F238E27FC236}">
                <a16:creationId xmlns:a16="http://schemas.microsoft.com/office/drawing/2014/main" id="{C3442117-FE63-8249-AF6F-853D96AD25FD}"/>
              </a:ext>
            </a:extLst>
          </p:cNvPr>
          <p:cNvSpPr>
            <a:spLocks noGrp="1"/>
          </p:cNvSpPr>
          <p:nvPr>
            <p:ph idx="1"/>
          </p:nvPr>
        </p:nvSpPr>
        <p:spPr>
          <a:xfrm>
            <a:off x="1471557" y="2110626"/>
            <a:ext cx="4301626" cy="3949352"/>
          </a:xfrm>
        </p:spPr>
        <p:txBody>
          <a:bodyPr>
            <a:normAutofit lnSpcReduction="10000"/>
          </a:bodyPr>
          <a:lstStyle/>
          <a:p>
            <a:pPr>
              <a:lnSpc>
                <a:spcPct val="120000"/>
              </a:lnSpc>
            </a:pPr>
            <a:r>
              <a:rPr lang="en-US" sz="1600" b="1" dirty="0"/>
              <a:t>Assorted issues</a:t>
            </a:r>
          </a:p>
          <a:p>
            <a:pPr marL="285750" indent="-285750">
              <a:lnSpc>
                <a:spcPct val="120000"/>
              </a:lnSpc>
              <a:buFont typeface="Arial" panose="020B0604020202020204" pitchFamily="34" charset="0"/>
              <a:buChar char="•"/>
            </a:pPr>
            <a:r>
              <a:rPr lang="en-US" sz="1600" b="1" dirty="0">
                <a:solidFill>
                  <a:schemeClr val="tx1"/>
                </a:solidFill>
              </a:rPr>
              <a:t>Accepting and not questioning conditions drafted by non-planning professionals.</a:t>
            </a:r>
          </a:p>
          <a:p>
            <a:pPr marL="285750" indent="-285750">
              <a:lnSpc>
                <a:spcPct val="120000"/>
              </a:lnSpc>
              <a:buFont typeface="Arial" panose="020B0604020202020204" pitchFamily="34" charset="0"/>
              <a:buChar char="•"/>
            </a:pPr>
            <a:r>
              <a:rPr lang="en-US" sz="1600" dirty="0">
                <a:solidFill>
                  <a:schemeClr val="tx1"/>
                </a:solidFill>
              </a:rPr>
              <a:t>Conditions that don’t make sense.</a:t>
            </a:r>
          </a:p>
          <a:p>
            <a:pPr marL="285750" indent="-285750">
              <a:lnSpc>
                <a:spcPct val="120000"/>
              </a:lnSpc>
              <a:buFont typeface="Arial" panose="020B0604020202020204" pitchFamily="34" charset="0"/>
              <a:buChar char="•"/>
            </a:pPr>
            <a:r>
              <a:rPr lang="en-US" sz="1600" b="1" dirty="0">
                <a:solidFill>
                  <a:schemeClr val="tx1"/>
                </a:solidFill>
              </a:rPr>
              <a:t>Forgetting to include referral authority conditions.</a:t>
            </a:r>
          </a:p>
          <a:p>
            <a:pPr marL="285750" indent="-285750">
              <a:lnSpc>
                <a:spcPct val="120000"/>
              </a:lnSpc>
              <a:buFont typeface="Arial" panose="020B0604020202020204" pitchFamily="34" charset="0"/>
              <a:buChar char="•"/>
            </a:pPr>
            <a:r>
              <a:rPr lang="en-US" sz="1600" dirty="0">
                <a:solidFill>
                  <a:schemeClr val="tx1"/>
                </a:solidFill>
              </a:rPr>
              <a:t>Forgetting to include time limit conditions on permits for signs and other mandatory conditions.</a:t>
            </a:r>
          </a:p>
          <a:p>
            <a:pPr marL="285750" indent="-285750">
              <a:lnSpc>
                <a:spcPct val="120000"/>
              </a:lnSpc>
              <a:buFont typeface="Arial" panose="020B0604020202020204" pitchFamily="34" charset="0"/>
              <a:buChar char="•"/>
            </a:pPr>
            <a:r>
              <a:rPr lang="en-US" sz="1600" b="1" dirty="0">
                <a:solidFill>
                  <a:schemeClr val="tx1"/>
                </a:solidFill>
              </a:rPr>
              <a:t>Conditions that are unfinished.</a:t>
            </a:r>
            <a:endParaRPr lang="en-US" sz="1900" b="1" dirty="0">
              <a:solidFill>
                <a:schemeClr val="tx1"/>
              </a:solidFill>
            </a:endParaRPr>
          </a:p>
          <a:p>
            <a:pPr>
              <a:lnSpc>
                <a:spcPct val="120000"/>
              </a:lnSpc>
            </a:pPr>
            <a:endParaRPr lang="en-US" b="1" dirty="0"/>
          </a:p>
          <a:p>
            <a:pPr>
              <a:lnSpc>
                <a:spcPct val="120000"/>
              </a:lnSpc>
            </a:pPr>
            <a:endParaRPr lang="en-US" b="1" dirty="0"/>
          </a:p>
          <a:p>
            <a:pPr>
              <a:lnSpc>
                <a:spcPct val="220000"/>
              </a:lnSpc>
            </a:pPr>
            <a:endParaRPr lang="en-US" dirty="0"/>
          </a:p>
          <a:p>
            <a:endParaRPr lang="en-US" dirty="0"/>
          </a:p>
        </p:txBody>
      </p:sp>
      <p:sp>
        <p:nvSpPr>
          <p:cNvPr id="7" name="Date Placeholder 6">
            <a:extLst>
              <a:ext uri="{FF2B5EF4-FFF2-40B4-BE49-F238E27FC236}">
                <a16:creationId xmlns:a16="http://schemas.microsoft.com/office/drawing/2014/main" id="{6B997600-73BA-7A45-BB94-ECFF6F41C991}"/>
              </a:ext>
            </a:extLst>
          </p:cNvPr>
          <p:cNvSpPr>
            <a:spLocks noGrp="1"/>
          </p:cNvSpPr>
          <p:nvPr>
            <p:ph type="dt" sz="half" idx="10"/>
          </p:nvPr>
        </p:nvSpPr>
        <p:spPr/>
        <p:txBody>
          <a:bodyPr/>
          <a:lstStyle/>
          <a:p>
            <a:r>
              <a:rPr lang="en-AU" dirty="0"/>
              <a:t>23 </a:t>
            </a:r>
            <a:fld id="{7405ECBF-7E05-4730-8D6E-D3CC3D590E7F}" type="datetime6">
              <a:rPr lang="en-AU" smtClean="0"/>
              <a:t>November 23</a:t>
            </a:fld>
            <a:endParaRPr lang="en-US" dirty="0"/>
          </a:p>
        </p:txBody>
      </p:sp>
      <p:sp>
        <p:nvSpPr>
          <p:cNvPr id="9" name="Slide Number Placeholder 8">
            <a:extLst>
              <a:ext uri="{FF2B5EF4-FFF2-40B4-BE49-F238E27FC236}">
                <a16:creationId xmlns:a16="http://schemas.microsoft.com/office/drawing/2014/main" id="{C734B5E3-532A-AE40-BC88-518803CDDA33}"/>
              </a:ext>
            </a:extLst>
          </p:cNvPr>
          <p:cNvSpPr>
            <a:spLocks noGrp="1"/>
          </p:cNvSpPr>
          <p:nvPr>
            <p:ph type="sldNum" sz="quarter" idx="12"/>
          </p:nvPr>
        </p:nvSpPr>
        <p:spPr/>
        <p:txBody>
          <a:bodyPr/>
          <a:lstStyle/>
          <a:p>
            <a:fld id="{FFA79FD1-30C7-814C-AB57-67FD700BFFDE}" type="slidenum">
              <a:rPr lang="en-US" smtClean="0"/>
              <a:t>15</a:t>
            </a:fld>
            <a:endParaRPr lang="en-US" dirty="0"/>
          </a:p>
        </p:txBody>
      </p:sp>
      <p:sp>
        <p:nvSpPr>
          <p:cNvPr id="16" name="Content Placeholder 5">
            <a:extLst>
              <a:ext uri="{FF2B5EF4-FFF2-40B4-BE49-F238E27FC236}">
                <a16:creationId xmlns:a16="http://schemas.microsoft.com/office/drawing/2014/main" id="{A2A329FF-0C95-F54C-A9A2-7386FD5C6310}"/>
              </a:ext>
            </a:extLst>
          </p:cNvPr>
          <p:cNvSpPr txBox="1">
            <a:spLocks/>
          </p:cNvSpPr>
          <p:nvPr/>
        </p:nvSpPr>
        <p:spPr>
          <a:xfrm>
            <a:off x="6857944" y="2156346"/>
            <a:ext cx="4243443" cy="333412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400" b="1" kern="1200">
                <a:solidFill>
                  <a:schemeClr val="accent3"/>
                </a:solidFill>
                <a:latin typeface="+mn-lt"/>
                <a:ea typeface="+mn-ea"/>
                <a:cs typeface="+mn-cs"/>
              </a:defRPr>
            </a:lvl1pPr>
            <a:lvl2pPr marL="0" indent="0" algn="l" defTabSz="914400" rtl="0" eaLnBrk="1" latinLnBrk="0" hangingPunct="1">
              <a:lnSpc>
                <a:spcPct val="100000"/>
              </a:lnSpc>
              <a:spcBef>
                <a:spcPts val="300"/>
              </a:spcBef>
              <a:spcAft>
                <a:spcPts val="0"/>
              </a:spcAft>
              <a:buClr>
                <a:schemeClr val="accent1"/>
              </a:buClr>
              <a:buFont typeface="Wingdings 2" pitchFamily="18" charset="2"/>
              <a:buNone/>
              <a:defRPr sz="1800" b="1" kern="1200">
                <a:solidFill>
                  <a:schemeClr val="accent6"/>
                </a:solidFill>
                <a:latin typeface="+mn-lt"/>
                <a:ea typeface="+mn-ea"/>
                <a:cs typeface="+mn-cs"/>
              </a:defRPr>
            </a:lvl2pPr>
            <a:lvl3pPr marL="288000" indent="-360000" algn="l" defTabSz="914400" rtl="0" eaLnBrk="1" latinLnBrk="0" hangingPunct="1">
              <a:lnSpc>
                <a:spcPct val="100000"/>
              </a:lnSpc>
              <a:spcBef>
                <a:spcPts val="250"/>
              </a:spcBef>
              <a:spcAft>
                <a:spcPts val="0"/>
              </a:spcAft>
              <a:buClr>
                <a:schemeClr val="accent1"/>
              </a:buClr>
              <a:buFont typeface="Wingdings 2" pitchFamily="18"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Clr>
                <a:schemeClr val="accent1"/>
              </a:buClr>
              <a:buFont typeface="Wingdings 2" pitchFamily="18" charset="2"/>
              <a:buNone/>
              <a:tabLst/>
              <a:defRPr sz="1300" kern="1200">
                <a:solidFill>
                  <a:schemeClr val="accent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sz="1000" dirty="0">
              <a:latin typeface="Open Sans" panose="020B0606030504020204" pitchFamily="34" charset="0"/>
            </a:endParaRPr>
          </a:p>
        </p:txBody>
      </p:sp>
      <p:cxnSp>
        <p:nvCxnSpPr>
          <p:cNvPr id="11" name="Straight Connector 10">
            <a:extLst>
              <a:ext uri="{FF2B5EF4-FFF2-40B4-BE49-F238E27FC236}">
                <a16:creationId xmlns:a16="http://schemas.microsoft.com/office/drawing/2014/main" id="{B127B414-4FC3-C143-B3D2-41D7A5F06B53}"/>
              </a:ext>
            </a:extLst>
          </p:cNvPr>
          <p:cNvCxnSpPr>
            <a:cxnSpLocks/>
          </p:cNvCxnSpPr>
          <p:nvPr/>
        </p:nvCxnSpPr>
        <p:spPr>
          <a:xfrm>
            <a:off x="6124575" y="2168525"/>
            <a:ext cx="0" cy="3313113"/>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39B9370-6DB1-056B-CA39-F4C0EC5DF227}"/>
              </a:ext>
            </a:extLst>
          </p:cNvPr>
          <p:cNvSpPr txBox="1"/>
          <p:nvPr/>
        </p:nvSpPr>
        <p:spPr>
          <a:xfrm>
            <a:off x="6418820" y="2110626"/>
            <a:ext cx="4728554" cy="4154984"/>
          </a:xfrm>
          <a:prstGeom prst="rect">
            <a:avLst/>
          </a:prstGeom>
          <a:noFill/>
        </p:spPr>
        <p:txBody>
          <a:bodyPr wrap="square">
            <a:spAutoFit/>
          </a:bodyPr>
          <a:lstStyle/>
          <a:p>
            <a:r>
              <a:rPr lang="en-AU" sz="1600" b="1" dirty="0">
                <a:solidFill>
                  <a:srgbClr val="00B050"/>
                </a:solidFill>
              </a:rPr>
              <a:t>Suggestions</a:t>
            </a:r>
          </a:p>
          <a:p>
            <a:endParaRPr lang="en-AU" sz="1200" dirty="0">
              <a:solidFill>
                <a:schemeClr val="accent3"/>
              </a:solidFill>
            </a:endParaRPr>
          </a:p>
          <a:p>
            <a:r>
              <a:rPr lang="en-AU" sz="1400" dirty="0">
                <a:solidFill>
                  <a:schemeClr val="accent1"/>
                </a:solidFill>
              </a:rPr>
              <a:t>Review conditions at an early stage.</a:t>
            </a:r>
          </a:p>
          <a:p>
            <a:endParaRPr lang="en-AU" sz="1400" dirty="0">
              <a:solidFill>
                <a:schemeClr val="accent1"/>
              </a:solidFill>
            </a:endParaRPr>
          </a:p>
          <a:p>
            <a:r>
              <a:rPr lang="en-AU" sz="1400" b="1" dirty="0">
                <a:solidFill>
                  <a:schemeClr val="accent1"/>
                </a:solidFill>
              </a:rPr>
              <a:t>Discuss them with internal departments – suggest changes.</a:t>
            </a:r>
          </a:p>
          <a:p>
            <a:endParaRPr lang="en-AU" sz="1400" dirty="0">
              <a:solidFill>
                <a:schemeClr val="accent1"/>
              </a:solidFill>
            </a:endParaRPr>
          </a:p>
          <a:p>
            <a:r>
              <a:rPr lang="en-AU" sz="1400" dirty="0">
                <a:solidFill>
                  <a:schemeClr val="accent1"/>
                </a:solidFill>
              </a:rPr>
              <a:t>Discuss them with Referral Authorities before agreeing to them.</a:t>
            </a:r>
          </a:p>
          <a:p>
            <a:endParaRPr lang="en-AU" sz="1400" dirty="0">
              <a:solidFill>
                <a:schemeClr val="accent1"/>
              </a:solidFill>
            </a:endParaRPr>
          </a:p>
          <a:p>
            <a:r>
              <a:rPr lang="en-AU" sz="1400" b="1" dirty="0">
                <a:solidFill>
                  <a:schemeClr val="accent1"/>
                </a:solidFill>
              </a:rPr>
              <a:t>Don’t forget to include Referral Authority conditions.</a:t>
            </a:r>
          </a:p>
          <a:p>
            <a:endParaRPr lang="en-AU" sz="1400" dirty="0">
              <a:solidFill>
                <a:schemeClr val="accent1"/>
              </a:solidFill>
            </a:endParaRPr>
          </a:p>
          <a:p>
            <a:r>
              <a:rPr lang="en-AU" sz="1400" dirty="0">
                <a:solidFill>
                  <a:schemeClr val="accent1"/>
                </a:solidFill>
              </a:rPr>
              <a:t>Don’t forget time limit and mandatory conditions.</a:t>
            </a:r>
          </a:p>
          <a:p>
            <a:endParaRPr lang="en-AU" sz="1400" dirty="0">
              <a:solidFill>
                <a:schemeClr val="accent1"/>
              </a:solidFill>
            </a:endParaRPr>
          </a:p>
          <a:p>
            <a:r>
              <a:rPr lang="en-AU" sz="1400" b="1" dirty="0">
                <a:solidFill>
                  <a:schemeClr val="accent1"/>
                </a:solidFill>
              </a:rPr>
              <a:t>Proof-read conditions – make sure they are complete.</a:t>
            </a:r>
          </a:p>
          <a:p>
            <a:endParaRPr lang="en-AU" sz="1400" dirty="0">
              <a:solidFill>
                <a:schemeClr val="accent1"/>
              </a:solidFill>
            </a:endParaRPr>
          </a:p>
          <a:p>
            <a:r>
              <a:rPr lang="en-AU" sz="1400" dirty="0">
                <a:solidFill>
                  <a:schemeClr val="accent1"/>
                </a:solidFill>
              </a:rPr>
              <a:t>Check grammar and punctuation.</a:t>
            </a:r>
          </a:p>
          <a:p>
            <a:endParaRPr lang="en-AU" sz="1400" i="1" dirty="0">
              <a:solidFill>
                <a:schemeClr val="accent1"/>
              </a:solidFill>
            </a:endParaRPr>
          </a:p>
          <a:p>
            <a:endParaRPr lang="en-AU" sz="1200" dirty="0"/>
          </a:p>
        </p:txBody>
      </p:sp>
    </p:spTree>
    <p:extLst>
      <p:ext uri="{BB962C8B-B14F-4D97-AF65-F5344CB8AC3E}">
        <p14:creationId xmlns:p14="http://schemas.microsoft.com/office/powerpoint/2010/main" val="2371465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08098-72A8-8341-834A-30649D5FE0A3}"/>
              </a:ext>
            </a:extLst>
          </p:cNvPr>
          <p:cNvSpPr>
            <a:spLocks noGrp="1"/>
          </p:cNvSpPr>
          <p:nvPr>
            <p:ph type="title"/>
          </p:nvPr>
        </p:nvSpPr>
        <p:spPr/>
        <p:txBody>
          <a:bodyPr>
            <a:normAutofit/>
          </a:bodyPr>
          <a:lstStyle/>
          <a:p>
            <a:r>
              <a:rPr lang="en-US" sz="2800" dirty="0"/>
              <a:t>Help VCAT</a:t>
            </a:r>
          </a:p>
        </p:txBody>
      </p:sp>
      <p:sp>
        <p:nvSpPr>
          <p:cNvPr id="6" name="Content Placeholder 5">
            <a:extLst>
              <a:ext uri="{FF2B5EF4-FFF2-40B4-BE49-F238E27FC236}">
                <a16:creationId xmlns:a16="http://schemas.microsoft.com/office/drawing/2014/main" id="{C3442117-FE63-8249-AF6F-853D96AD25FD}"/>
              </a:ext>
            </a:extLst>
          </p:cNvPr>
          <p:cNvSpPr>
            <a:spLocks noGrp="1"/>
          </p:cNvSpPr>
          <p:nvPr>
            <p:ph idx="1"/>
          </p:nvPr>
        </p:nvSpPr>
        <p:spPr>
          <a:xfrm>
            <a:off x="1314454" y="2110626"/>
            <a:ext cx="4458729" cy="3949352"/>
          </a:xfrm>
        </p:spPr>
        <p:txBody>
          <a:bodyPr>
            <a:normAutofit fontScale="85000" lnSpcReduction="20000"/>
          </a:bodyPr>
          <a:lstStyle/>
          <a:p>
            <a:pPr>
              <a:lnSpc>
                <a:spcPct val="120000"/>
              </a:lnSpc>
            </a:pPr>
            <a:r>
              <a:rPr lang="en-US" sz="1900" b="1" dirty="0"/>
              <a:t>Other Issues</a:t>
            </a:r>
          </a:p>
          <a:p>
            <a:pPr marL="285750" indent="-285750">
              <a:lnSpc>
                <a:spcPct val="120000"/>
              </a:lnSpc>
              <a:buFont typeface="Arial" panose="020B0604020202020204" pitchFamily="34" charset="0"/>
              <a:buChar char="•"/>
            </a:pPr>
            <a:r>
              <a:rPr lang="en-US" sz="1600" b="1" dirty="0">
                <a:solidFill>
                  <a:schemeClr val="tx1"/>
                </a:solidFill>
              </a:rPr>
              <a:t>Consent orders that are not accompanied with an explanation (e.g. Responsible Authority changes from refusal to approval). </a:t>
            </a:r>
          </a:p>
          <a:p>
            <a:pPr marL="285750" indent="-285750">
              <a:lnSpc>
                <a:spcPct val="120000"/>
              </a:lnSpc>
              <a:buFont typeface="Arial" panose="020B0604020202020204" pitchFamily="34" charset="0"/>
              <a:buChar char="•"/>
            </a:pPr>
            <a:r>
              <a:rPr lang="en-US" sz="1600" dirty="0">
                <a:solidFill>
                  <a:schemeClr val="tx1"/>
                </a:solidFill>
              </a:rPr>
              <a:t>Consent orders that are not transparent – confusion about the plans.</a:t>
            </a:r>
          </a:p>
          <a:p>
            <a:pPr marL="285750" indent="-285750">
              <a:lnSpc>
                <a:spcPct val="120000"/>
              </a:lnSpc>
              <a:buFont typeface="Arial" panose="020B0604020202020204" pitchFamily="34" charset="0"/>
              <a:buChar char="•"/>
            </a:pPr>
            <a:r>
              <a:rPr lang="en-US" sz="1600" b="1" dirty="0">
                <a:solidFill>
                  <a:schemeClr val="tx1"/>
                </a:solidFill>
              </a:rPr>
              <a:t>Consent orders seeking amendment of plans without explanation as to why notice is not required.</a:t>
            </a:r>
          </a:p>
          <a:p>
            <a:pPr marL="285750" indent="-285750">
              <a:lnSpc>
                <a:spcPct val="120000"/>
              </a:lnSpc>
              <a:buFont typeface="Arial" panose="020B0604020202020204" pitchFamily="34" charset="0"/>
              <a:buChar char="•"/>
            </a:pPr>
            <a:r>
              <a:rPr lang="en-US" sz="1600" dirty="0">
                <a:solidFill>
                  <a:schemeClr val="tx1"/>
                </a:solidFill>
              </a:rPr>
              <a:t>Consent orders that are not signed by all parties.</a:t>
            </a:r>
          </a:p>
          <a:p>
            <a:pPr marL="285750" indent="-285750">
              <a:lnSpc>
                <a:spcPct val="120000"/>
              </a:lnSpc>
              <a:buFont typeface="Arial" panose="020B0604020202020204" pitchFamily="34" charset="0"/>
              <a:buChar char="•"/>
            </a:pPr>
            <a:r>
              <a:rPr lang="en-US" sz="1600" b="1" dirty="0">
                <a:solidFill>
                  <a:schemeClr val="tx1"/>
                </a:solidFill>
              </a:rPr>
              <a:t>Consent orders signed by parties that do not match the Tribunal’s records.</a:t>
            </a:r>
          </a:p>
          <a:p>
            <a:pPr marL="285750" indent="-285750">
              <a:lnSpc>
                <a:spcPct val="120000"/>
              </a:lnSpc>
              <a:buFont typeface="Arial" panose="020B0604020202020204" pitchFamily="34" charset="0"/>
              <a:buChar char="•"/>
            </a:pPr>
            <a:r>
              <a:rPr lang="en-US" sz="1600" dirty="0">
                <a:solidFill>
                  <a:schemeClr val="tx1"/>
                </a:solidFill>
              </a:rPr>
              <a:t>Consent orders for enforcement orders that do not cite the contravention.</a:t>
            </a:r>
          </a:p>
          <a:p>
            <a:pPr marL="285750" indent="-285750">
              <a:lnSpc>
                <a:spcPct val="120000"/>
              </a:lnSpc>
              <a:buFont typeface="Arial" panose="020B0604020202020204" pitchFamily="34" charset="0"/>
              <a:buChar char="•"/>
            </a:pPr>
            <a:endParaRPr lang="en-US" sz="1600" dirty="0"/>
          </a:p>
          <a:p>
            <a:pPr marL="285750" indent="-285750">
              <a:lnSpc>
                <a:spcPct val="120000"/>
              </a:lnSpc>
              <a:buFont typeface="Arial" panose="020B0604020202020204" pitchFamily="34" charset="0"/>
              <a:buChar char="•"/>
            </a:pPr>
            <a:endParaRPr lang="en-US" sz="1600" dirty="0"/>
          </a:p>
          <a:p>
            <a:pPr>
              <a:lnSpc>
                <a:spcPct val="120000"/>
              </a:lnSpc>
            </a:pPr>
            <a:endParaRPr lang="en-US" sz="1600" dirty="0"/>
          </a:p>
          <a:p>
            <a:pPr marL="285750" indent="-285750">
              <a:lnSpc>
                <a:spcPct val="120000"/>
              </a:lnSpc>
              <a:buFont typeface="Arial" panose="020B0604020202020204" pitchFamily="34" charset="0"/>
              <a:buChar char="•"/>
            </a:pPr>
            <a:endParaRPr lang="en-US" sz="1600" dirty="0"/>
          </a:p>
          <a:p>
            <a:pPr>
              <a:lnSpc>
                <a:spcPct val="120000"/>
              </a:lnSpc>
            </a:pPr>
            <a:endParaRPr lang="en-US" b="1" dirty="0"/>
          </a:p>
          <a:p>
            <a:pPr>
              <a:lnSpc>
                <a:spcPct val="120000"/>
              </a:lnSpc>
            </a:pPr>
            <a:endParaRPr lang="en-US" b="1" dirty="0"/>
          </a:p>
          <a:p>
            <a:pPr>
              <a:lnSpc>
                <a:spcPct val="220000"/>
              </a:lnSpc>
            </a:pPr>
            <a:endParaRPr lang="en-US" dirty="0"/>
          </a:p>
          <a:p>
            <a:endParaRPr lang="en-US" dirty="0"/>
          </a:p>
        </p:txBody>
      </p:sp>
      <p:sp>
        <p:nvSpPr>
          <p:cNvPr id="7" name="Date Placeholder 6">
            <a:extLst>
              <a:ext uri="{FF2B5EF4-FFF2-40B4-BE49-F238E27FC236}">
                <a16:creationId xmlns:a16="http://schemas.microsoft.com/office/drawing/2014/main" id="{6B997600-73BA-7A45-BB94-ECFF6F41C991}"/>
              </a:ext>
            </a:extLst>
          </p:cNvPr>
          <p:cNvSpPr>
            <a:spLocks noGrp="1"/>
          </p:cNvSpPr>
          <p:nvPr>
            <p:ph type="dt" sz="half" idx="10"/>
          </p:nvPr>
        </p:nvSpPr>
        <p:spPr/>
        <p:txBody>
          <a:bodyPr/>
          <a:lstStyle/>
          <a:p>
            <a:r>
              <a:rPr lang="en-AU" dirty="0"/>
              <a:t>23 </a:t>
            </a:r>
            <a:fld id="{7405ECBF-7E05-4730-8D6E-D3CC3D590E7F}" type="datetime6">
              <a:rPr lang="en-AU" smtClean="0"/>
              <a:t>November 23</a:t>
            </a:fld>
            <a:endParaRPr lang="en-US" dirty="0"/>
          </a:p>
        </p:txBody>
      </p:sp>
      <p:sp>
        <p:nvSpPr>
          <p:cNvPr id="9" name="Slide Number Placeholder 8">
            <a:extLst>
              <a:ext uri="{FF2B5EF4-FFF2-40B4-BE49-F238E27FC236}">
                <a16:creationId xmlns:a16="http://schemas.microsoft.com/office/drawing/2014/main" id="{C734B5E3-532A-AE40-BC88-518803CDDA33}"/>
              </a:ext>
            </a:extLst>
          </p:cNvPr>
          <p:cNvSpPr>
            <a:spLocks noGrp="1"/>
          </p:cNvSpPr>
          <p:nvPr>
            <p:ph type="sldNum" sz="quarter" idx="12"/>
          </p:nvPr>
        </p:nvSpPr>
        <p:spPr/>
        <p:txBody>
          <a:bodyPr/>
          <a:lstStyle/>
          <a:p>
            <a:fld id="{FFA79FD1-30C7-814C-AB57-67FD700BFFDE}" type="slidenum">
              <a:rPr lang="en-US" smtClean="0"/>
              <a:t>16</a:t>
            </a:fld>
            <a:endParaRPr lang="en-US" dirty="0"/>
          </a:p>
        </p:txBody>
      </p:sp>
      <p:sp>
        <p:nvSpPr>
          <p:cNvPr id="16" name="Content Placeholder 5">
            <a:extLst>
              <a:ext uri="{FF2B5EF4-FFF2-40B4-BE49-F238E27FC236}">
                <a16:creationId xmlns:a16="http://schemas.microsoft.com/office/drawing/2014/main" id="{A2A329FF-0C95-F54C-A9A2-7386FD5C6310}"/>
              </a:ext>
            </a:extLst>
          </p:cNvPr>
          <p:cNvSpPr txBox="1">
            <a:spLocks/>
          </p:cNvSpPr>
          <p:nvPr/>
        </p:nvSpPr>
        <p:spPr>
          <a:xfrm>
            <a:off x="6857944" y="2156346"/>
            <a:ext cx="4243443" cy="333412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400" b="1" kern="1200">
                <a:solidFill>
                  <a:schemeClr val="accent3"/>
                </a:solidFill>
                <a:latin typeface="+mn-lt"/>
                <a:ea typeface="+mn-ea"/>
                <a:cs typeface="+mn-cs"/>
              </a:defRPr>
            </a:lvl1pPr>
            <a:lvl2pPr marL="0" indent="0" algn="l" defTabSz="914400" rtl="0" eaLnBrk="1" latinLnBrk="0" hangingPunct="1">
              <a:lnSpc>
                <a:spcPct val="100000"/>
              </a:lnSpc>
              <a:spcBef>
                <a:spcPts val="300"/>
              </a:spcBef>
              <a:spcAft>
                <a:spcPts val="0"/>
              </a:spcAft>
              <a:buClr>
                <a:schemeClr val="accent1"/>
              </a:buClr>
              <a:buFont typeface="Wingdings 2" pitchFamily="18" charset="2"/>
              <a:buNone/>
              <a:defRPr sz="1800" b="1" kern="1200">
                <a:solidFill>
                  <a:schemeClr val="accent6"/>
                </a:solidFill>
                <a:latin typeface="+mn-lt"/>
                <a:ea typeface="+mn-ea"/>
                <a:cs typeface="+mn-cs"/>
              </a:defRPr>
            </a:lvl2pPr>
            <a:lvl3pPr marL="288000" indent="-360000" algn="l" defTabSz="914400" rtl="0" eaLnBrk="1" latinLnBrk="0" hangingPunct="1">
              <a:lnSpc>
                <a:spcPct val="100000"/>
              </a:lnSpc>
              <a:spcBef>
                <a:spcPts val="250"/>
              </a:spcBef>
              <a:spcAft>
                <a:spcPts val="0"/>
              </a:spcAft>
              <a:buClr>
                <a:schemeClr val="accent1"/>
              </a:buClr>
              <a:buFont typeface="Wingdings 2" pitchFamily="18"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Clr>
                <a:schemeClr val="accent1"/>
              </a:buClr>
              <a:buFont typeface="Wingdings 2" pitchFamily="18" charset="2"/>
              <a:buNone/>
              <a:tabLst/>
              <a:defRPr sz="1300" kern="1200">
                <a:solidFill>
                  <a:schemeClr val="accent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sz="1000" dirty="0">
              <a:latin typeface="Open Sans" panose="020B0606030504020204" pitchFamily="34" charset="0"/>
            </a:endParaRPr>
          </a:p>
        </p:txBody>
      </p:sp>
      <p:cxnSp>
        <p:nvCxnSpPr>
          <p:cNvPr id="11" name="Straight Connector 10">
            <a:extLst>
              <a:ext uri="{FF2B5EF4-FFF2-40B4-BE49-F238E27FC236}">
                <a16:creationId xmlns:a16="http://schemas.microsoft.com/office/drawing/2014/main" id="{B127B414-4FC3-C143-B3D2-41D7A5F06B53}"/>
              </a:ext>
            </a:extLst>
          </p:cNvPr>
          <p:cNvCxnSpPr>
            <a:cxnSpLocks/>
          </p:cNvCxnSpPr>
          <p:nvPr/>
        </p:nvCxnSpPr>
        <p:spPr>
          <a:xfrm>
            <a:off x="6124575" y="2168525"/>
            <a:ext cx="0" cy="3313113"/>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39B9370-6DB1-056B-CA39-F4C0EC5DF227}"/>
              </a:ext>
            </a:extLst>
          </p:cNvPr>
          <p:cNvSpPr txBox="1"/>
          <p:nvPr/>
        </p:nvSpPr>
        <p:spPr>
          <a:xfrm>
            <a:off x="6343650" y="2073219"/>
            <a:ext cx="4803723" cy="3754874"/>
          </a:xfrm>
          <a:prstGeom prst="rect">
            <a:avLst/>
          </a:prstGeom>
          <a:noFill/>
        </p:spPr>
        <p:txBody>
          <a:bodyPr wrap="square">
            <a:spAutoFit/>
          </a:bodyPr>
          <a:lstStyle/>
          <a:p>
            <a:r>
              <a:rPr lang="en-AU" sz="1600" b="1" dirty="0">
                <a:solidFill>
                  <a:schemeClr val="accent3"/>
                </a:solidFill>
              </a:rPr>
              <a:t>Suggestions</a:t>
            </a:r>
          </a:p>
          <a:p>
            <a:endParaRPr lang="en-AU" sz="1200" dirty="0">
              <a:solidFill>
                <a:schemeClr val="accent3"/>
              </a:solidFill>
            </a:endParaRPr>
          </a:p>
          <a:p>
            <a:r>
              <a:rPr lang="en-AU" sz="1400" dirty="0">
                <a:solidFill>
                  <a:schemeClr val="accent1"/>
                </a:solidFill>
              </a:rPr>
              <a:t>Provide a succinct explanation signed jointly by the parties to support the making of a consent order, including the procedural steps.</a:t>
            </a:r>
          </a:p>
          <a:p>
            <a:endParaRPr lang="en-AU" sz="1400" dirty="0">
              <a:solidFill>
                <a:schemeClr val="accent1"/>
              </a:solidFill>
            </a:endParaRPr>
          </a:p>
          <a:p>
            <a:r>
              <a:rPr lang="en-AU" sz="1400" b="1" dirty="0">
                <a:solidFill>
                  <a:schemeClr val="accent1"/>
                </a:solidFill>
              </a:rPr>
              <a:t>Make sure that conditions refer to plans in a way that makes them easily identified.</a:t>
            </a:r>
          </a:p>
          <a:p>
            <a:endParaRPr lang="en-AU" sz="1400" dirty="0">
              <a:solidFill>
                <a:schemeClr val="accent1"/>
              </a:solidFill>
            </a:endParaRPr>
          </a:p>
          <a:p>
            <a:r>
              <a:rPr lang="en-AU" sz="1400" dirty="0">
                <a:solidFill>
                  <a:schemeClr val="accent1"/>
                </a:solidFill>
              </a:rPr>
              <a:t>Provide plans referred to in consent orders.</a:t>
            </a:r>
          </a:p>
          <a:p>
            <a:endParaRPr lang="en-AU" sz="1400" dirty="0">
              <a:solidFill>
                <a:schemeClr val="accent1"/>
              </a:solidFill>
            </a:endParaRPr>
          </a:p>
          <a:p>
            <a:r>
              <a:rPr lang="en-AU" sz="1400" b="1" dirty="0">
                <a:solidFill>
                  <a:schemeClr val="accent1"/>
                </a:solidFill>
              </a:rPr>
              <a:t>Check who the parties are.</a:t>
            </a:r>
          </a:p>
          <a:p>
            <a:endParaRPr lang="en-AU" sz="1400" dirty="0">
              <a:solidFill>
                <a:schemeClr val="accent1"/>
              </a:solidFill>
            </a:endParaRPr>
          </a:p>
          <a:p>
            <a:r>
              <a:rPr lang="en-AU" sz="1400" dirty="0">
                <a:solidFill>
                  <a:schemeClr val="accent1"/>
                </a:solidFill>
              </a:rPr>
              <a:t>Make sure all parties sign the consent order.</a:t>
            </a:r>
          </a:p>
          <a:p>
            <a:endParaRPr lang="en-AU" sz="1400" dirty="0">
              <a:solidFill>
                <a:schemeClr val="accent1"/>
              </a:solidFill>
            </a:endParaRPr>
          </a:p>
          <a:p>
            <a:r>
              <a:rPr lang="en-AU" sz="1400" b="1" dirty="0"/>
              <a:t>Ensure consent orders involving enforcement meet the requirements of ss 117 and 119 of the P and E Act. </a:t>
            </a:r>
          </a:p>
        </p:txBody>
      </p:sp>
    </p:spTree>
    <p:extLst>
      <p:ext uri="{BB962C8B-B14F-4D97-AF65-F5344CB8AC3E}">
        <p14:creationId xmlns:p14="http://schemas.microsoft.com/office/powerpoint/2010/main" val="2267627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08098-72A8-8341-834A-30649D5FE0A3}"/>
              </a:ext>
            </a:extLst>
          </p:cNvPr>
          <p:cNvSpPr>
            <a:spLocks noGrp="1"/>
          </p:cNvSpPr>
          <p:nvPr>
            <p:ph type="title"/>
          </p:nvPr>
        </p:nvSpPr>
        <p:spPr/>
        <p:txBody>
          <a:bodyPr>
            <a:normAutofit/>
          </a:bodyPr>
          <a:lstStyle/>
          <a:p>
            <a:r>
              <a:rPr lang="en-US" sz="2800" dirty="0"/>
              <a:t>Conclusion</a:t>
            </a:r>
            <a:r>
              <a:rPr lang="en-US" sz="2800" dirty="0">
                <a:solidFill>
                  <a:schemeClr val="accent3"/>
                </a:solidFill>
              </a:rPr>
              <a:t> </a:t>
            </a:r>
          </a:p>
        </p:txBody>
      </p:sp>
      <p:sp>
        <p:nvSpPr>
          <p:cNvPr id="6" name="Content Placeholder 5">
            <a:extLst>
              <a:ext uri="{FF2B5EF4-FFF2-40B4-BE49-F238E27FC236}">
                <a16:creationId xmlns:a16="http://schemas.microsoft.com/office/drawing/2014/main" id="{C3442117-FE63-8249-AF6F-853D96AD25FD}"/>
              </a:ext>
            </a:extLst>
          </p:cNvPr>
          <p:cNvSpPr>
            <a:spLocks noGrp="1"/>
          </p:cNvSpPr>
          <p:nvPr>
            <p:ph idx="1"/>
          </p:nvPr>
        </p:nvSpPr>
        <p:spPr>
          <a:xfrm>
            <a:off x="1471557" y="2110626"/>
            <a:ext cx="4301626" cy="3949352"/>
          </a:xfrm>
        </p:spPr>
        <p:txBody>
          <a:bodyPr>
            <a:normAutofit/>
          </a:bodyPr>
          <a:lstStyle/>
          <a:p>
            <a:pPr marL="285750" indent="-285750">
              <a:lnSpc>
                <a:spcPct val="120000"/>
              </a:lnSpc>
              <a:buFont typeface="Arial" panose="020B0604020202020204" pitchFamily="34" charset="0"/>
              <a:buChar char="•"/>
            </a:pPr>
            <a:r>
              <a:rPr lang="en-US" sz="1500" b="1" dirty="0">
                <a:solidFill>
                  <a:schemeClr val="tx1"/>
                </a:solidFill>
              </a:rPr>
              <a:t>Provide a precise and complete request.</a:t>
            </a:r>
          </a:p>
          <a:p>
            <a:pPr marL="285750" indent="-285750">
              <a:lnSpc>
                <a:spcPct val="120000"/>
              </a:lnSpc>
              <a:buFont typeface="Arial" panose="020B0604020202020204" pitchFamily="34" charset="0"/>
              <a:buChar char="•"/>
            </a:pPr>
            <a:r>
              <a:rPr lang="en-US" sz="1500" b="1" dirty="0">
                <a:solidFill>
                  <a:schemeClr val="tx1"/>
                </a:solidFill>
              </a:rPr>
              <a:t>Set orders requested in a logical sequence.</a:t>
            </a:r>
          </a:p>
          <a:p>
            <a:pPr marL="285750" indent="-285750">
              <a:lnSpc>
                <a:spcPct val="120000"/>
              </a:lnSpc>
              <a:buFont typeface="Arial" panose="020B0604020202020204" pitchFamily="34" charset="0"/>
              <a:buChar char="•"/>
            </a:pPr>
            <a:r>
              <a:rPr lang="en-US" sz="1500" b="1" dirty="0">
                <a:solidFill>
                  <a:schemeClr val="tx1"/>
                </a:solidFill>
              </a:rPr>
              <a:t>Provide all the information that YOU would need to sign the consent order request. This includes plans.</a:t>
            </a:r>
          </a:p>
          <a:p>
            <a:pPr marL="285750" indent="-285750">
              <a:lnSpc>
                <a:spcPct val="120000"/>
              </a:lnSpc>
              <a:buFont typeface="Arial" panose="020B0604020202020204" pitchFamily="34" charset="0"/>
              <a:buChar char="•"/>
            </a:pPr>
            <a:r>
              <a:rPr lang="en-US" sz="1500" b="1" dirty="0">
                <a:solidFill>
                  <a:schemeClr val="tx1"/>
                </a:solidFill>
              </a:rPr>
              <a:t>Provide an explanation of what you seek.</a:t>
            </a:r>
          </a:p>
          <a:p>
            <a:pPr marL="285750" indent="-285750">
              <a:lnSpc>
                <a:spcPct val="120000"/>
              </a:lnSpc>
              <a:buFont typeface="Arial" panose="020B0604020202020204" pitchFamily="34" charset="0"/>
              <a:buChar char="•"/>
            </a:pPr>
            <a:r>
              <a:rPr lang="en-US" sz="1500" b="1" dirty="0">
                <a:solidFill>
                  <a:schemeClr val="tx1"/>
                </a:solidFill>
              </a:rPr>
              <a:t>Provide a copy of your request for orders by consent in ‘Word’.</a:t>
            </a:r>
          </a:p>
          <a:p>
            <a:pPr marL="285750" indent="-285750">
              <a:lnSpc>
                <a:spcPct val="120000"/>
              </a:lnSpc>
              <a:buFont typeface="Arial" panose="020B0604020202020204" pitchFamily="34" charset="0"/>
              <a:buChar char="•"/>
            </a:pPr>
            <a:r>
              <a:rPr lang="en-US" sz="1500" b="1" dirty="0">
                <a:solidFill>
                  <a:schemeClr val="tx1"/>
                </a:solidFill>
              </a:rPr>
              <a:t>Ensure conditions are </a:t>
            </a:r>
            <a:r>
              <a:rPr lang="en-US" sz="1500" b="1" u="sng" dirty="0">
                <a:solidFill>
                  <a:schemeClr val="tx1"/>
                </a:solidFill>
              </a:rPr>
              <a:t>not</a:t>
            </a:r>
            <a:r>
              <a:rPr lang="en-US" sz="1500" b="1" dirty="0">
                <a:solidFill>
                  <a:schemeClr val="tx1"/>
                </a:solidFill>
              </a:rPr>
              <a:t> in a table.</a:t>
            </a:r>
          </a:p>
          <a:p>
            <a:pPr>
              <a:lnSpc>
                <a:spcPct val="120000"/>
              </a:lnSpc>
            </a:pPr>
            <a:endParaRPr lang="en-US" sz="1600" dirty="0"/>
          </a:p>
          <a:p>
            <a:pPr marL="285750" indent="-285750">
              <a:lnSpc>
                <a:spcPct val="120000"/>
              </a:lnSpc>
              <a:buFont typeface="Arial" panose="020B0604020202020204" pitchFamily="34" charset="0"/>
              <a:buChar char="•"/>
            </a:pPr>
            <a:endParaRPr lang="en-US" sz="1600" dirty="0"/>
          </a:p>
          <a:p>
            <a:pPr>
              <a:lnSpc>
                <a:spcPct val="120000"/>
              </a:lnSpc>
            </a:pPr>
            <a:endParaRPr lang="en-US" sz="1600" dirty="0"/>
          </a:p>
          <a:p>
            <a:pPr marL="285750" indent="-285750">
              <a:lnSpc>
                <a:spcPct val="120000"/>
              </a:lnSpc>
              <a:buFont typeface="Arial" panose="020B0604020202020204" pitchFamily="34" charset="0"/>
              <a:buChar char="•"/>
            </a:pPr>
            <a:endParaRPr lang="en-US" sz="1600" dirty="0"/>
          </a:p>
          <a:p>
            <a:pPr>
              <a:lnSpc>
                <a:spcPct val="120000"/>
              </a:lnSpc>
            </a:pPr>
            <a:endParaRPr lang="en-US" b="1" dirty="0"/>
          </a:p>
          <a:p>
            <a:pPr>
              <a:lnSpc>
                <a:spcPct val="120000"/>
              </a:lnSpc>
            </a:pPr>
            <a:endParaRPr lang="en-US" b="1" dirty="0"/>
          </a:p>
          <a:p>
            <a:pPr>
              <a:lnSpc>
                <a:spcPct val="220000"/>
              </a:lnSpc>
            </a:pPr>
            <a:endParaRPr lang="en-US" dirty="0"/>
          </a:p>
          <a:p>
            <a:endParaRPr lang="en-US" dirty="0"/>
          </a:p>
        </p:txBody>
      </p:sp>
      <p:sp>
        <p:nvSpPr>
          <p:cNvPr id="7" name="Date Placeholder 6">
            <a:extLst>
              <a:ext uri="{FF2B5EF4-FFF2-40B4-BE49-F238E27FC236}">
                <a16:creationId xmlns:a16="http://schemas.microsoft.com/office/drawing/2014/main" id="{6B997600-73BA-7A45-BB94-ECFF6F41C991}"/>
              </a:ext>
            </a:extLst>
          </p:cNvPr>
          <p:cNvSpPr>
            <a:spLocks noGrp="1"/>
          </p:cNvSpPr>
          <p:nvPr>
            <p:ph type="dt" sz="half" idx="10"/>
          </p:nvPr>
        </p:nvSpPr>
        <p:spPr/>
        <p:txBody>
          <a:bodyPr/>
          <a:lstStyle/>
          <a:p>
            <a:r>
              <a:rPr lang="en-AU" dirty="0"/>
              <a:t>23 </a:t>
            </a:r>
            <a:fld id="{7405ECBF-7E05-4730-8D6E-D3CC3D590E7F}" type="datetime6">
              <a:rPr lang="en-AU" smtClean="0"/>
              <a:t>November 23</a:t>
            </a:fld>
            <a:endParaRPr lang="en-US" dirty="0"/>
          </a:p>
        </p:txBody>
      </p:sp>
      <p:sp>
        <p:nvSpPr>
          <p:cNvPr id="9" name="Slide Number Placeholder 8">
            <a:extLst>
              <a:ext uri="{FF2B5EF4-FFF2-40B4-BE49-F238E27FC236}">
                <a16:creationId xmlns:a16="http://schemas.microsoft.com/office/drawing/2014/main" id="{C734B5E3-532A-AE40-BC88-518803CDDA33}"/>
              </a:ext>
            </a:extLst>
          </p:cNvPr>
          <p:cNvSpPr>
            <a:spLocks noGrp="1"/>
          </p:cNvSpPr>
          <p:nvPr>
            <p:ph type="sldNum" sz="quarter" idx="12"/>
          </p:nvPr>
        </p:nvSpPr>
        <p:spPr/>
        <p:txBody>
          <a:bodyPr/>
          <a:lstStyle/>
          <a:p>
            <a:fld id="{FFA79FD1-30C7-814C-AB57-67FD700BFFDE}" type="slidenum">
              <a:rPr lang="en-US" smtClean="0"/>
              <a:t>17</a:t>
            </a:fld>
            <a:endParaRPr lang="en-US" dirty="0"/>
          </a:p>
        </p:txBody>
      </p:sp>
      <p:sp>
        <p:nvSpPr>
          <p:cNvPr id="16" name="Content Placeholder 5">
            <a:extLst>
              <a:ext uri="{FF2B5EF4-FFF2-40B4-BE49-F238E27FC236}">
                <a16:creationId xmlns:a16="http://schemas.microsoft.com/office/drawing/2014/main" id="{A2A329FF-0C95-F54C-A9A2-7386FD5C6310}"/>
              </a:ext>
            </a:extLst>
          </p:cNvPr>
          <p:cNvSpPr txBox="1">
            <a:spLocks/>
          </p:cNvSpPr>
          <p:nvPr/>
        </p:nvSpPr>
        <p:spPr>
          <a:xfrm>
            <a:off x="6857944" y="2156346"/>
            <a:ext cx="4243443" cy="333412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400" b="1" kern="1200">
                <a:solidFill>
                  <a:schemeClr val="accent3"/>
                </a:solidFill>
                <a:latin typeface="+mn-lt"/>
                <a:ea typeface="+mn-ea"/>
                <a:cs typeface="+mn-cs"/>
              </a:defRPr>
            </a:lvl1pPr>
            <a:lvl2pPr marL="0" indent="0" algn="l" defTabSz="914400" rtl="0" eaLnBrk="1" latinLnBrk="0" hangingPunct="1">
              <a:lnSpc>
                <a:spcPct val="100000"/>
              </a:lnSpc>
              <a:spcBef>
                <a:spcPts val="300"/>
              </a:spcBef>
              <a:spcAft>
                <a:spcPts val="0"/>
              </a:spcAft>
              <a:buClr>
                <a:schemeClr val="accent1"/>
              </a:buClr>
              <a:buFont typeface="Wingdings 2" pitchFamily="18" charset="2"/>
              <a:buNone/>
              <a:defRPr sz="1800" b="1" kern="1200">
                <a:solidFill>
                  <a:schemeClr val="accent6"/>
                </a:solidFill>
                <a:latin typeface="+mn-lt"/>
                <a:ea typeface="+mn-ea"/>
                <a:cs typeface="+mn-cs"/>
              </a:defRPr>
            </a:lvl2pPr>
            <a:lvl3pPr marL="288000" indent="-360000" algn="l" defTabSz="914400" rtl="0" eaLnBrk="1" latinLnBrk="0" hangingPunct="1">
              <a:lnSpc>
                <a:spcPct val="100000"/>
              </a:lnSpc>
              <a:spcBef>
                <a:spcPts val="250"/>
              </a:spcBef>
              <a:spcAft>
                <a:spcPts val="0"/>
              </a:spcAft>
              <a:buClr>
                <a:schemeClr val="accent1"/>
              </a:buClr>
              <a:buFont typeface="Wingdings 2" pitchFamily="18"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Clr>
                <a:schemeClr val="accent1"/>
              </a:buClr>
              <a:buFont typeface="Wingdings 2" pitchFamily="18" charset="2"/>
              <a:buNone/>
              <a:tabLst/>
              <a:defRPr sz="1300" kern="1200">
                <a:solidFill>
                  <a:schemeClr val="accent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sz="1000" dirty="0">
              <a:latin typeface="Open Sans" panose="020B0606030504020204" pitchFamily="34" charset="0"/>
            </a:endParaRPr>
          </a:p>
        </p:txBody>
      </p:sp>
      <p:pic>
        <p:nvPicPr>
          <p:cNvPr id="15" name="Picture 14" descr="Businesswoman holding sign">
            <a:extLst>
              <a:ext uri="{FF2B5EF4-FFF2-40B4-BE49-F238E27FC236}">
                <a16:creationId xmlns:a16="http://schemas.microsoft.com/office/drawing/2014/main" id="{223F84AE-F7A8-1206-B833-409C80581C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7944" y="1033330"/>
            <a:ext cx="2872075" cy="4302845"/>
          </a:xfrm>
          <a:prstGeom prst="rect">
            <a:avLst/>
          </a:prstGeom>
        </p:spPr>
      </p:pic>
      <p:sp>
        <p:nvSpPr>
          <p:cNvPr id="17" name="TextBox 16">
            <a:extLst>
              <a:ext uri="{FF2B5EF4-FFF2-40B4-BE49-F238E27FC236}">
                <a16:creationId xmlns:a16="http://schemas.microsoft.com/office/drawing/2014/main" id="{A693AD55-7A67-0E78-D419-94FA169169FD}"/>
              </a:ext>
            </a:extLst>
          </p:cNvPr>
          <p:cNvSpPr txBox="1"/>
          <p:nvPr/>
        </p:nvSpPr>
        <p:spPr>
          <a:xfrm>
            <a:off x="7822275" y="2110626"/>
            <a:ext cx="1745673" cy="646331"/>
          </a:xfrm>
          <a:prstGeom prst="rect">
            <a:avLst/>
          </a:prstGeom>
          <a:noFill/>
        </p:spPr>
        <p:txBody>
          <a:bodyPr wrap="square" rtlCol="0">
            <a:spAutoFit/>
          </a:bodyPr>
          <a:lstStyle/>
          <a:p>
            <a:r>
              <a:rPr lang="en-AU" dirty="0">
                <a:solidFill>
                  <a:srgbClr val="FF0000"/>
                </a:solidFill>
                <a:latin typeface="Comic Sans MS" panose="030F0702030302020204" pitchFamily="66" charset="0"/>
              </a:rPr>
              <a:t>Please, please, please…</a:t>
            </a:r>
          </a:p>
        </p:txBody>
      </p:sp>
      <p:pic>
        <p:nvPicPr>
          <p:cNvPr id="10" name="Picture 9">
            <a:extLst>
              <a:ext uri="{FF2B5EF4-FFF2-40B4-BE49-F238E27FC236}">
                <a16:creationId xmlns:a16="http://schemas.microsoft.com/office/drawing/2014/main" id="{4325DED9-0023-898C-78C5-D1A6BCA329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45837" y="3545472"/>
            <a:ext cx="1084182" cy="1741263"/>
          </a:xfrm>
          <a:prstGeom prst="rect">
            <a:avLst/>
          </a:prstGeom>
        </p:spPr>
      </p:pic>
      <p:sp>
        <p:nvSpPr>
          <p:cNvPr id="12" name="Speech Bubble: Oval 11">
            <a:extLst>
              <a:ext uri="{FF2B5EF4-FFF2-40B4-BE49-F238E27FC236}">
                <a16:creationId xmlns:a16="http://schemas.microsoft.com/office/drawing/2014/main" id="{71658949-60FE-4ED9-86D6-B2B0F7B258D5}"/>
              </a:ext>
            </a:extLst>
          </p:cNvPr>
          <p:cNvSpPr/>
          <p:nvPr/>
        </p:nvSpPr>
        <p:spPr>
          <a:xfrm>
            <a:off x="9986985" y="2872187"/>
            <a:ext cx="1530927" cy="773082"/>
          </a:xfrm>
          <a:prstGeom prst="wedgeEllipseCallout">
            <a:avLst>
              <a:gd name="adj1" fmla="val -89699"/>
              <a:gd name="adj2" fmla="val 1141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dirty="0">
                <a:ln w="0"/>
                <a:solidFill>
                  <a:srgbClr val="FF0000"/>
                </a:solidFill>
                <a:effectLst>
                  <a:outerShdw blurRad="38100" dist="19050" dir="2700000" algn="tl" rotWithShape="0">
                    <a:schemeClr val="dk1">
                      <a:alpha val="40000"/>
                    </a:schemeClr>
                  </a:outerShdw>
                </a:effectLst>
                <a:latin typeface="Comic Sans MS" panose="030F0702030302020204" pitchFamily="66" charset="0"/>
              </a:rPr>
              <a:t>Please!</a:t>
            </a:r>
          </a:p>
        </p:txBody>
      </p:sp>
    </p:spTree>
    <p:extLst>
      <p:ext uri="{BB962C8B-B14F-4D97-AF65-F5344CB8AC3E}">
        <p14:creationId xmlns:p14="http://schemas.microsoft.com/office/powerpoint/2010/main" val="555537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08098-72A8-8341-834A-30649D5FE0A3}"/>
              </a:ext>
            </a:extLst>
          </p:cNvPr>
          <p:cNvSpPr>
            <a:spLocks noGrp="1"/>
          </p:cNvSpPr>
          <p:nvPr>
            <p:ph type="title"/>
          </p:nvPr>
        </p:nvSpPr>
        <p:spPr/>
        <p:txBody>
          <a:bodyPr>
            <a:normAutofit/>
          </a:bodyPr>
          <a:lstStyle/>
          <a:p>
            <a:r>
              <a:rPr lang="en-US" sz="2800" dirty="0"/>
              <a:t>Questions</a:t>
            </a:r>
          </a:p>
        </p:txBody>
      </p:sp>
      <p:sp>
        <p:nvSpPr>
          <p:cNvPr id="6" name="Content Placeholder 5">
            <a:extLst>
              <a:ext uri="{FF2B5EF4-FFF2-40B4-BE49-F238E27FC236}">
                <a16:creationId xmlns:a16="http://schemas.microsoft.com/office/drawing/2014/main" id="{C3442117-FE63-8249-AF6F-853D96AD25FD}"/>
              </a:ext>
            </a:extLst>
          </p:cNvPr>
          <p:cNvSpPr>
            <a:spLocks noGrp="1"/>
          </p:cNvSpPr>
          <p:nvPr>
            <p:ph idx="1"/>
          </p:nvPr>
        </p:nvSpPr>
        <p:spPr>
          <a:xfrm>
            <a:off x="1090613" y="2156346"/>
            <a:ext cx="4301626" cy="3949352"/>
          </a:xfrm>
        </p:spPr>
        <p:txBody>
          <a:bodyPr>
            <a:normAutofit/>
          </a:bodyPr>
          <a:lstStyle/>
          <a:p>
            <a:pPr>
              <a:lnSpc>
                <a:spcPct val="120000"/>
              </a:lnSpc>
            </a:pPr>
            <a:endParaRPr lang="en-US" sz="1600" dirty="0"/>
          </a:p>
          <a:p>
            <a:pPr marL="285750" indent="-285750">
              <a:lnSpc>
                <a:spcPct val="120000"/>
              </a:lnSpc>
              <a:buFont typeface="Arial" panose="020B0604020202020204" pitchFamily="34" charset="0"/>
              <a:buChar char="•"/>
            </a:pPr>
            <a:r>
              <a:rPr lang="en-US" sz="1600" b="1" dirty="0">
                <a:solidFill>
                  <a:schemeClr val="tx1"/>
                </a:solidFill>
              </a:rPr>
              <a:t>Questions in chat</a:t>
            </a:r>
          </a:p>
          <a:p>
            <a:pPr marL="285750" indent="-285750">
              <a:lnSpc>
                <a:spcPct val="120000"/>
              </a:lnSpc>
              <a:buFont typeface="Arial" panose="020B0604020202020204" pitchFamily="34" charset="0"/>
              <a:buChar char="•"/>
            </a:pPr>
            <a:r>
              <a:rPr lang="en-US" sz="1600" b="1" dirty="0">
                <a:solidFill>
                  <a:schemeClr val="tx1"/>
                </a:solidFill>
              </a:rPr>
              <a:t>Identify yourself</a:t>
            </a:r>
          </a:p>
          <a:p>
            <a:pPr marL="285750" indent="-285750">
              <a:lnSpc>
                <a:spcPct val="120000"/>
              </a:lnSpc>
              <a:buFont typeface="Arial" panose="020B0604020202020204" pitchFamily="34" charset="0"/>
              <a:buChar char="•"/>
            </a:pPr>
            <a:r>
              <a:rPr lang="en-US" sz="1600" b="1" dirty="0">
                <a:solidFill>
                  <a:schemeClr val="tx1"/>
                </a:solidFill>
              </a:rPr>
              <a:t>Name, Position and Workplace</a:t>
            </a:r>
          </a:p>
          <a:p>
            <a:pPr marL="285750" indent="-285750">
              <a:lnSpc>
                <a:spcPct val="120000"/>
              </a:lnSpc>
              <a:buFont typeface="Arial" panose="020B0604020202020204" pitchFamily="34" charset="0"/>
              <a:buChar char="•"/>
            </a:pPr>
            <a:endParaRPr lang="en-US" sz="1600" dirty="0"/>
          </a:p>
          <a:p>
            <a:pPr>
              <a:lnSpc>
                <a:spcPct val="120000"/>
              </a:lnSpc>
            </a:pPr>
            <a:endParaRPr lang="en-US" sz="1600" dirty="0"/>
          </a:p>
          <a:p>
            <a:pPr marL="285750" indent="-285750">
              <a:lnSpc>
                <a:spcPct val="120000"/>
              </a:lnSpc>
              <a:buFont typeface="Arial" panose="020B0604020202020204" pitchFamily="34" charset="0"/>
              <a:buChar char="•"/>
            </a:pPr>
            <a:endParaRPr lang="en-US" sz="1600" dirty="0"/>
          </a:p>
          <a:p>
            <a:pPr>
              <a:lnSpc>
                <a:spcPct val="120000"/>
              </a:lnSpc>
            </a:pPr>
            <a:endParaRPr lang="en-US" b="1" dirty="0"/>
          </a:p>
          <a:p>
            <a:pPr>
              <a:lnSpc>
                <a:spcPct val="120000"/>
              </a:lnSpc>
            </a:pPr>
            <a:endParaRPr lang="en-US" b="1" dirty="0"/>
          </a:p>
          <a:p>
            <a:pPr>
              <a:lnSpc>
                <a:spcPct val="220000"/>
              </a:lnSpc>
            </a:pPr>
            <a:endParaRPr lang="en-US" dirty="0"/>
          </a:p>
          <a:p>
            <a:endParaRPr lang="en-US" dirty="0"/>
          </a:p>
        </p:txBody>
      </p:sp>
      <p:sp>
        <p:nvSpPr>
          <p:cNvPr id="7" name="Date Placeholder 6">
            <a:extLst>
              <a:ext uri="{FF2B5EF4-FFF2-40B4-BE49-F238E27FC236}">
                <a16:creationId xmlns:a16="http://schemas.microsoft.com/office/drawing/2014/main" id="{6B997600-73BA-7A45-BB94-ECFF6F41C991}"/>
              </a:ext>
            </a:extLst>
          </p:cNvPr>
          <p:cNvSpPr>
            <a:spLocks noGrp="1"/>
          </p:cNvSpPr>
          <p:nvPr>
            <p:ph type="dt" sz="half" idx="10"/>
          </p:nvPr>
        </p:nvSpPr>
        <p:spPr/>
        <p:txBody>
          <a:bodyPr/>
          <a:lstStyle/>
          <a:p>
            <a:r>
              <a:rPr lang="en-AU" dirty="0"/>
              <a:t>23 October 23</a:t>
            </a:r>
            <a:endParaRPr lang="en-US" dirty="0"/>
          </a:p>
        </p:txBody>
      </p:sp>
      <p:sp>
        <p:nvSpPr>
          <p:cNvPr id="9" name="Slide Number Placeholder 8">
            <a:extLst>
              <a:ext uri="{FF2B5EF4-FFF2-40B4-BE49-F238E27FC236}">
                <a16:creationId xmlns:a16="http://schemas.microsoft.com/office/drawing/2014/main" id="{C734B5E3-532A-AE40-BC88-518803CDDA33}"/>
              </a:ext>
            </a:extLst>
          </p:cNvPr>
          <p:cNvSpPr>
            <a:spLocks noGrp="1"/>
          </p:cNvSpPr>
          <p:nvPr>
            <p:ph type="sldNum" sz="quarter" idx="12"/>
          </p:nvPr>
        </p:nvSpPr>
        <p:spPr/>
        <p:txBody>
          <a:bodyPr/>
          <a:lstStyle/>
          <a:p>
            <a:fld id="{FFA79FD1-30C7-814C-AB57-67FD700BFFDE}" type="slidenum">
              <a:rPr lang="en-US" smtClean="0"/>
              <a:t>18</a:t>
            </a:fld>
            <a:endParaRPr lang="en-US" dirty="0"/>
          </a:p>
        </p:txBody>
      </p:sp>
      <p:sp>
        <p:nvSpPr>
          <p:cNvPr id="16" name="Content Placeholder 5">
            <a:extLst>
              <a:ext uri="{FF2B5EF4-FFF2-40B4-BE49-F238E27FC236}">
                <a16:creationId xmlns:a16="http://schemas.microsoft.com/office/drawing/2014/main" id="{A2A329FF-0C95-F54C-A9A2-7386FD5C6310}"/>
              </a:ext>
            </a:extLst>
          </p:cNvPr>
          <p:cNvSpPr txBox="1">
            <a:spLocks/>
          </p:cNvSpPr>
          <p:nvPr/>
        </p:nvSpPr>
        <p:spPr>
          <a:xfrm>
            <a:off x="6857944" y="2156346"/>
            <a:ext cx="4243443" cy="333412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400" b="1" kern="1200">
                <a:solidFill>
                  <a:schemeClr val="accent3"/>
                </a:solidFill>
                <a:latin typeface="+mn-lt"/>
                <a:ea typeface="+mn-ea"/>
                <a:cs typeface="+mn-cs"/>
              </a:defRPr>
            </a:lvl1pPr>
            <a:lvl2pPr marL="0" indent="0" algn="l" defTabSz="914400" rtl="0" eaLnBrk="1" latinLnBrk="0" hangingPunct="1">
              <a:lnSpc>
                <a:spcPct val="100000"/>
              </a:lnSpc>
              <a:spcBef>
                <a:spcPts val="300"/>
              </a:spcBef>
              <a:spcAft>
                <a:spcPts val="0"/>
              </a:spcAft>
              <a:buClr>
                <a:schemeClr val="accent1"/>
              </a:buClr>
              <a:buFont typeface="Wingdings 2" pitchFamily="18" charset="2"/>
              <a:buNone/>
              <a:defRPr sz="1800" b="1" kern="1200">
                <a:solidFill>
                  <a:schemeClr val="accent6"/>
                </a:solidFill>
                <a:latin typeface="+mn-lt"/>
                <a:ea typeface="+mn-ea"/>
                <a:cs typeface="+mn-cs"/>
              </a:defRPr>
            </a:lvl2pPr>
            <a:lvl3pPr marL="288000" indent="-360000" algn="l" defTabSz="914400" rtl="0" eaLnBrk="1" latinLnBrk="0" hangingPunct="1">
              <a:lnSpc>
                <a:spcPct val="100000"/>
              </a:lnSpc>
              <a:spcBef>
                <a:spcPts val="250"/>
              </a:spcBef>
              <a:spcAft>
                <a:spcPts val="0"/>
              </a:spcAft>
              <a:buClr>
                <a:schemeClr val="accent1"/>
              </a:buClr>
              <a:buFont typeface="Wingdings 2" pitchFamily="18"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Clr>
                <a:schemeClr val="accent1"/>
              </a:buClr>
              <a:buFont typeface="Wingdings 2" pitchFamily="18" charset="2"/>
              <a:buNone/>
              <a:tabLst/>
              <a:defRPr sz="1300" kern="1200">
                <a:solidFill>
                  <a:schemeClr val="accent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sz="1000" dirty="0">
              <a:latin typeface="Open Sans" panose="020B0606030504020204" pitchFamily="34" charset="0"/>
            </a:endParaRPr>
          </a:p>
        </p:txBody>
      </p:sp>
      <p:pic>
        <p:nvPicPr>
          <p:cNvPr id="10" name="Picture 9" descr="Yellow question mark">
            <a:extLst>
              <a:ext uri="{FF2B5EF4-FFF2-40B4-BE49-F238E27FC236}">
                <a16:creationId xmlns:a16="http://schemas.microsoft.com/office/drawing/2014/main" id="{A0E164C3-042B-C5BE-5834-3BB18B2E28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4562" y="2584261"/>
            <a:ext cx="4130690" cy="2478290"/>
          </a:xfrm>
          <a:prstGeom prst="rect">
            <a:avLst/>
          </a:prstGeom>
        </p:spPr>
      </p:pic>
    </p:spTree>
    <p:extLst>
      <p:ext uri="{BB962C8B-B14F-4D97-AF65-F5344CB8AC3E}">
        <p14:creationId xmlns:p14="http://schemas.microsoft.com/office/powerpoint/2010/main" val="305044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08098-72A8-8341-834A-30649D5FE0A3}"/>
              </a:ext>
            </a:extLst>
          </p:cNvPr>
          <p:cNvSpPr>
            <a:spLocks noGrp="1"/>
          </p:cNvSpPr>
          <p:nvPr>
            <p:ph type="title"/>
          </p:nvPr>
        </p:nvSpPr>
        <p:spPr/>
        <p:txBody>
          <a:bodyPr/>
          <a:lstStyle/>
          <a:p>
            <a:r>
              <a:rPr lang="en-US" dirty="0"/>
              <a:t>Purpose of this webinar</a:t>
            </a:r>
          </a:p>
        </p:txBody>
      </p:sp>
      <p:sp>
        <p:nvSpPr>
          <p:cNvPr id="6" name="Content Placeholder 5">
            <a:extLst>
              <a:ext uri="{FF2B5EF4-FFF2-40B4-BE49-F238E27FC236}">
                <a16:creationId xmlns:a16="http://schemas.microsoft.com/office/drawing/2014/main" id="{C3442117-FE63-8249-AF6F-853D96AD25FD}"/>
              </a:ext>
            </a:extLst>
          </p:cNvPr>
          <p:cNvSpPr>
            <a:spLocks noGrp="1"/>
          </p:cNvSpPr>
          <p:nvPr>
            <p:ph idx="1"/>
          </p:nvPr>
        </p:nvSpPr>
        <p:spPr>
          <a:xfrm>
            <a:off x="1471557" y="2156346"/>
            <a:ext cx="4318187" cy="3334120"/>
          </a:xfrm>
        </p:spPr>
        <p:txBody>
          <a:bodyPr>
            <a:normAutofit lnSpcReduction="10000"/>
          </a:bodyPr>
          <a:lstStyle/>
          <a:p>
            <a:pPr lvl="1"/>
            <a:r>
              <a:rPr lang="en-US" sz="2400" b="1" dirty="0">
                <a:solidFill>
                  <a:schemeClr val="accent3"/>
                </a:solidFill>
              </a:rPr>
              <a:t>Context</a:t>
            </a:r>
            <a:endParaRPr lang="en-US" sz="2400" b="1" dirty="0">
              <a:solidFill>
                <a:schemeClr val="accent3"/>
              </a:solidFill>
              <a:latin typeface="Open Sans" panose="020B0606030504020204" pitchFamily="34" charset="0"/>
            </a:endParaRPr>
          </a:p>
          <a:p>
            <a:pPr lvl="1"/>
            <a:endParaRPr lang="en-US" sz="1100" dirty="0">
              <a:solidFill>
                <a:schemeClr val="tx1"/>
              </a:solidFill>
            </a:endParaRPr>
          </a:p>
          <a:p>
            <a:pPr marL="285750" lvl="1" indent="-285750">
              <a:buFont typeface="Arial" panose="020B0604020202020204" pitchFamily="34" charset="0"/>
              <a:buChar char="•"/>
            </a:pPr>
            <a:r>
              <a:rPr lang="en-US" sz="1400" b="1" dirty="0">
                <a:solidFill>
                  <a:schemeClr val="tx1"/>
                </a:solidFill>
              </a:rPr>
              <a:t>With increased referral of matters to Appropriate Dispute Resolution (ADR), it is anticipated that the number of matters that ‘settle’ will increase.</a:t>
            </a:r>
          </a:p>
          <a:p>
            <a:pPr lvl="1"/>
            <a:endParaRPr lang="en-US" sz="1100" b="1" dirty="0">
              <a:solidFill>
                <a:schemeClr val="tx1"/>
              </a:solidFill>
            </a:endParaRPr>
          </a:p>
          <a:p>
            <a:pPr marL="285750" lvl="1" indent="-285750">
              <a:buFont typeface="Arial" panose="020B0604020202020204" pitchFamily="34" charset="0"/>
              <a:buChar char="•"/>
            </a:pPr>
            <a:r>
              <a:rPr lang="en-US" sz="1400" b="1" dirty="0">
                <a:solidFill>
                  <a:schemeClr val="tx1"/>
                </a:solidFill>
              </a:rPr>
              <a:t>‘Settlements’ usually involve requests for orders by consent.</a:t>
            </a:r>
          </a:p>
          <a:p>
            <a:pPr lvl="1"/>
            <a:endParaRPr lang="en-US" sz="1400" b="1" dirty="0">
              <a:solidFill>
                <a:schemeClr val="tx1"/>
              </a:solidFill>
            </a:endParaRPr>
          </a:p>
          <a:p>
            <a:pPr marL="285750" lvl="1" indent="-285750">
              <a:buFont typeface="Arial" panose="020B0604020202020204" pitchFamily="34" charset="0"/>
              <a:buChar char="•"/>
            </a:pPr>
            <a:r>
              <a:rPr lang="en-US" sz="1400" b="1" dirty="0">
                <a:solidFill>
                  <a:schemeClr val="tx1"/>
                </a:solidFill>
              </a:rPr>
              <a:t>Increase in requests for procedural orders.</a:t>
            </a:r>
          </a:p>
          <a:p>
            <a:pPr lvl="1"/>
            <a:endParaRPr lang="en-US" sz="1400" b="1" dirty="0">
              <a:solidFill>
                <a:schemeClr val="tx1"/>
              </a:solidFill>
            </a:endParaRPr>
          </a:p>
          <a:p>
            <a:pPr marL="285750" lvl="1" indent="-285750">
              <a:buFont typeface="Arial" panose="020B0604020202020204" pitchFamily="34" charset="0"/>
              <a:buChar char="•"/>
            </a:pPr>
            <a:r>
              <a:rPr lang="en-US" sz="1400" b="1" dirty="0">
                <a:solidFill>
                  <a:schemeClr val="tx1"/>
                </a:solidFill>
              </a:rPr>
              <a:t>There is a growing proportion of requests for orders by consent that are unsatisfactory.</a:t>
            </a:r>
          </a:p>
          <a:p>
            <a:pPr>
              <a:lnSpc>
                <a:spcPct val="110000"/>
              </a:lnSpc>
            </a:pPr>
            <a:endParaRPr lang="en-US" sz="1400" dirty="0"/>
          </a:p>
        </p:txBody>
      </p:sp>
      <p:sp>
        <p:nvSpPr>
          <p:cNvPr id="7" name="Date Placeholder 6">
            <a:extLst>
              <a:ext uri="{FF2B5EF4-FFF2-40B4-BE49-F238E27FC236}">
                <a16:creationId xmlns:a16="http://schemas.microsoft.com/office/drawing/2014/main" id="{6B997600-73BA-7A45-BB94-ECFF6F41C991}"/>
              </a:ext>
            </a:extLst>
          </p:cNvPr>
          <p:cNvSpPr>
            <a:spLocks noGrp="1"/>
          </p:cNvSpPr>
          <p:nvPr>
            <p:ph type="dt" sz="half" idx="10"/>
          </p:nvPr>
        </p:nvSpPr>
        <p:spPr/>
        <p:txBody>
          <a:bodyPr/>
          <a:lstStyle/>
          <a:p>
            <a:r>
              <a:rPr lang="en-AU" dirty="0"/>
              <a:t>23 October 23</a:t>
            </a:r>
            <a:endParaRPr lang="en-US" dirty="0"/>
          </a:p>
        </p:txBody>
      </p:sp>
      <p:sp>
        <p:nvSpPr>
          <p:cNvPr id="9" name="Slide Number Placeholder 8">
            <a:extLst>
              <a:ext uri="{FF2B5EF4-FFF2-40B4-BE49-F238E27FC236}">
                <a16:creationId xmlns:a16="http://schemas.microsoft.com/office/drawing/2014/main" id="{C734B5E3-532A-AE40-BC88-518803CDDA33}"/>
              </a:ext>
            </a:extLst>
          </p:cNvPr>
          <p:cNvSpPr>
            <a:spLocks noGrp="1"/>
          </p:cNvSpPr>
          <p:nvPr>
            <p:ph type="sldNum" sz="quarter" idx="12"/>
          </p:nvPr>
        </p:nvSpPr>
        <p:spPr/>
        <p:txBody>
          <a:bodyPr/>
          <a:lstStyle/>
          <a:p>
            <a:fld id="{FFA79FD1-30C7-814C-AB57-67FD700BFFDE}" type="slidenum">
              <a:rPr lang="en-US" smtClean="0"/>
              <a:t>2</a:t>
            </a:fld>
            <a:endParaRPr lang="en-US" dirty="0"/>
          </a:p>
        </p:txBody>
      </p:sp>
      <p:sp>
        <p:nvSpPr>
          <p:cNvPr id="16" name="Content Placeholder 5">
            <a:extLst>
              <a:ext uri="{FF2B5EF4-FFF2-40B4-BE49-F238E27FC236}">
                <a16:creationId xmlns:a16="http://schemas.microsoft.com/office/drawing/2014/main" id="{A2A329FF-0C95-F54C-A9A2-7386FD5C6310}"/>
              </a:ext>
            </a:extLst>
          </p:cNvPr>
          <p:cNvSpPr txBox="1">
            <a:spLocks/>
          </p:cNvSpPr>
          <p:nvPr/>
        </p:nvSpPr>
        <p:spPr>
          <a:xfrm>
            <a:off x="7011800" y="1998086"/>
            <a:ext cx="4318188" cy="3483552"/>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400" b="1" kern="1200">
                <a:solidFill>
                  <a:schemeClr val="accent3"/>
                </a:solidFill>
                <a:latin typeface="+mn-lt"/>
                <a:ea typeface="+mn-ea"/>
                <a:cs typeface="+mn-cs"/>
              </a:defRPr>
            </a:lvl1pPr>
            <a:lvl2pPr marL="0" indent="0" algn="l" defTabSz="914400" rtl="0" eaLnBrk="1" latinLnBrk="0" hangingPunct="1">
              <a:lnSpc>
                <a:spcPct val="100000"/>
              </a:lnSpc>
              <a:spcBef>
                <a:spcPts val="300"/>
              </a:spcBef>
              <a:spcAft>
                <a:spcPts val="0"/>
              </a:spcAft>
              <a:buClr>
                <a:schemeClr val="accent1"/>
              </a:buClr>
              <a:buFont typeface="Wingdings 2" pitchFamily="18" charset="2"/>
              <a:buNone/>
              <a:defRPr sz="1800" b="1" kern="1200">
                <a:solidFill>
                  <a:schemeClr val="accent6"/>
                </a:solidFill>
                <a:latin typeface="+mn-lt"/>
                <a:ea typeface="+mn-ea"/>
                <a:cs typeface="+mn-cs"/>
              </a:defRPr>
            </a:lvl2pPr>
            <a:lvl3pPr marL="288000" indent="-360000" algn="l" defTabSz="914400" rtl="0" eaLnBrk="1" latinLnBrk="0" hangingPunct="1">
              <a:lnSpc>
                <a:spcPct val="100000"/>
              </a:lnSpc>
              <a:spcBef>
                <a:spcPts val="250"/>
              </a:spcBef>
              <a:spcAft>
                <a:spcPts val="0"/>
              </a:spcAft>
              <a:buClr>
                <a:schemeClr val="accent1"/>
              </a:buClr>
              <a:buFont typeface="Wingdings 2" pitchFamily="18"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Clr>
                <a:schemeClr val="accent1"/>
              </a:buClr>
              <a:buFont typeface="Wingdings 2" pitchFamily="18" charset="2"/>
              <a:buNone/>
              <a:tabLst/>
              <a:defRPr sz="1300" kern="1200">
                <a:solidFill>
                  <a:schemeClr val="accent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60000"/>
              </a:lnSpc>
            </a:pPr>
            <a:r>
              <a:rPr lang="en-US" dirty="0">
                <a:latin typeface="Open Sans" panose="020B0606030504020204" pitchFamily="34" charset="0"/>
              </a:rPr>
              <a:t>Outcomes</a:t>
            </a:r>
          </a:p>
          <a:p>
            <a:pPr marL="171450" indent="-171450">
              <a:lnSpc>
                <a:spcPct val="150000"/>
              </a:lnSpc>
              <a:buFont typeface="Arial" panose="020B0604020202020204" pitchFamily="34" charset="0"/>
              <a:buChar char="•"/>
            </a:pPr>
            <a:r>
              <a:rPr lang="en-US" sz="1400" dirty="0">
                <a:solidFill>
                  <a:schemeClr val="tx1"/>
                </a:solidFill>
                <a:latin typeface="Open Sans" panose="020B0606030504020204" pitchFamily="34" charset="0"/>
              </a:rPr>
              <a:t>Certainty</a:t>
            </a:r>
          </a:p>
          <a:p>
            <a:pPr marL="171450" indent="-171450">
              <a:lnSpc>
                <a:spcPct val="150000"/>
              </a:lnSpc>
              <a:buFont typeface="Arial" panose="020B0604020202020204" pitchFamily="34" charset="0"/>
              <a:buChar char="•"/>
            </a:pPr>
            <a:r>
              <a:rPr lang="en-US" sz="1400" dirty="0">
                <a:solidFill>
                  <a:schemeClr val="tx1"/>
                </a:solidFill>
                <a:latin typeface="Open Sans" panose="020B0606030504020204" pitchFamily="34" charset="0"/>
              </a:rPr>
              <a:t>Efficiency </a:t>
            </a:r>
          </a:p>
          <a:p>
            <a:pPr marL="171450" indent="-171450">
              <a:lnSpc>
                <a:spcPct val="150000"/>
              </a:lnSpc>
              <a:buFont typeface="Arial" panose="020B0604020202020204" pitchFamily="34" charset="0"/>
              <a:buChar char="•"/>
            </a:pPr>
            <a:r>
              <a:rPr lang="en-US" sz="1400" dirty="0">
                <a:solidFill>
                  <a:schemeClr val="tx1"/>
                </a:solidFill>
                <a:latin typeface="Open Sans" panose="020B0606030504020204" pitchFamily="34" charset="0"/>
              </a:rPr>
              <a:t>Reduced delay</a:t>
            </a:r>
          </a:p>
          <a:p>
            <a:pPr marL="171450" indent="-171450">
              <a:lnSpc>
                <a:spcPct val="150000"/>
              </a:lnSpc>
              <a:buFont typeface="Arial" panose="020B0604020202020204" pitchFamily="34" charset="0"/>
              <a:buChar char="•"/>
            </a:pPr>
            <a:r>
              <a:rPr lang="en-US" sz="1400" dirty="0">
                <a:solidFill>
                  <a:schemeClr val="tx1"/>
                </a:solidFill>
                <a:latin typeface="Open Sans" panose="020B0606030504020204" pitchFamily="34" charset="0"/>
              </a:rPr>
              <a:t>Less errors</a:t>
            </a:r>
          </a:p>
          <a:p>
            <a:pPr marL="171450" indent="-171450">
              <a:lnSpc>
                <a:spcPct val="150000"/>
              </a:lnSpc>
              <a:buFont typeface="Arial" panose="020B0604020202020204" pitchFamily="34" charset="0"/>
              <a:buChar char="•"/>
            </a:pPr>
            <a:r>
              <a:rPr lang="en-US" sz="1400" dirty="0">
                <a:solidFill>
                  <a:schemeClr val="tx1"/>
                </a:solidFill>
                <a:latin typeface="Open Sans" panose="020B0606030504020204" pitchFamily="34" charset="0"/>
              </a:rPr>
              <a:t>Less frustration </a:t>
            </a:r>
          </a:p>
        </p:txBody>
      </p:sp>
      <p:cxnSp>
        <p:nvCxnSpPr>
          <p:cNvPr id="11" name="Straight Connector 10">
            <a:extLst>
              <a:ext uri="{FF2B5EF4-FFF2-40B4-BE49-F238E27FC236}">
                <a16:creationId xmlns:a16="http://schemas.microsoft.com/office/drawing/2014/main" id="{B127B414-4FC3-C143-B3D2-41D7A5F06B53}"/>
              </a:ext>
            </a:extLst>
          </p:cNvPr>
          <p:cNvCxnSpPr>
            <a:cxnSpLocks/>
          </p:cNvCxnSpPr>
          <p:nvPr/>
        </p:nvCxnSpPr>
        <p:spPr>
          <a:xfrm>
            <a:off x="6124575" y="2168525"/>
            <a:ext cx="0" cy="33131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14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08098-72A8-8341-834A-30649D5FE0A3}"/>
              </a:ext>
            </a:extLst>
          </p:cNvPr>
          <p:cNvSpPr>
            <a:spLocks noGrp="1"/>
          </p:cNvSpPr>
          <p:nvPr>
            <p:ph type="title"/>
          </p:nvPr>
        </p:nvSpPr>
        <p:spPr/>
        <p:txBody>
          <a:bodyPr/>
          <a:lstStyle/>
          <a:p>
            <a:r>
              <a:rPr lang="en-US" dirty="0"/>
              <a:t>VCAT’s role</a:t>
            </a:r>
          </a:p>
        </p:txBody>
      </p:sp>
      <p:sp>
        <p:nvSpPr>
          <p:cNvPr id="6" name="Content Placeholder 5">
            <a:extLst>
              <a:ext uri="{FF2B5EF4-FFF2-40B4-BE49-F238E27FC236}">
                <a16:creationId xmlns:a16="http://schemas.microsoft.com/office/drawing/2014/main" id="{C3442117-FE63-8249-AF6F-853D96AD25FD}"/>
              </a:ext>
            </a:extLst>
          </p:cNvPr>
          <p:cNvSpPr>
            <a:spLocks noGrp="1"/>
          </p:cNvSpPr>
          <p:nvPr>
            <p:ph idx="1"/>
          </p:nvPr>
        </p:nvSpPr>
        <p:spPr>
          <a:xfrm>
            <a:off x="1546372" y="1987968"/>
            <a:ext cx="4318258" cy="3670876"/>
          </a:xfrm>
        </p:spPr>
        <p:txBody>
          <a:bodyPr>
            <a:normAutofit/>
          </a:bodyPr>
          <a:lstStyle/>
          <a:p>
            <a:pPr lvl="1"/>
            <a:r>
              <a:rPr lang="en-US" sz="2400" b="1" dirty="0">
                <a:solidFill>
                  <a:schemeClr val="accent3"/>
                </a:solidFill>
                <a:latin typeface="Open Sans" panose="020B0606030504020204" pitchFamily="34" charset="0"/>
              </a:rPr>
              <a:t>S93(1) VCAT Act</a:t>
            </a:r>
          </a:p>
          <a:p>
            <a:pPr lvl="1"/>
            <a:endParaRPr lang="en-US" dirty="0">
              <a:solidFill>
                <a:schemeClr val="tx1"/>
              </a:solidFill>
            </a:endParaRPr>
          </a:p>
          <a:p>
            <a:pPr marL="285750" lvl="1" indent="-285750">
              <a:buFont typeface="Arial" panose="020B0604020202020204" pitchFamily="34" charset="0"/>
              <a:buChar char="•"/>
            </a:pPr>
            <a:r>
              <a:rPr lang="en-US" sz="1400" b="1" dirty="0">
                <a:solidFill>
                  <a:schemeClr val="tx1"/>
                </a:solidFill>
              </a:rPr>
              <a:t>(1) If the parties agree to settle a proceeding or any part of it at any time, the Tribunal may make any orders necessary to give effect to the settlement.</a:t>
            </a:r>
          </a:p>
          <a:p>
            <a:pPr marL="285750" lvl="1" indent="-285750">
              <a:buFont typeface="Arial" panose="020B0604020202020204" pitchFamily="34" charset="0"/>
              <a:buChar char="•"/>
            </a:pPr>
            <a:endParaRPr lang="en-US" sz="1400" b="1" dirty="0">
              <a:solidFill>
                <a:schemeClr val="tx1"/>
              </a:solidFill>
            </a:endParaRPr>
          </a:p>
          <a:p>
            <a:pPr marL="285750" lvl="1" indent="-285750">
              <a:buFont typeface="Arial" panose="020B0604020202020204" pitchFamily="34" charset="0"/>
              <a:buChar char="•"/>
            </a:pPr>
            <a:r>
              <a:rPr lang="en-US" sz="1400" b="1" dirty="0">
                <a:solidFill>
                  <a:schemeClr val="tx1"/>
                </a:solidFill>
              </a:rPr>
              <a:t>Orders can be made by:</a:t>
            </a:r>
          </a:p>
          <a:p>
            <a:pPr marL="285750" lvl="1" indent="-285750">
              <a:buFont typeface="Arial" panose="020B0604020202020204" pitchFamily="34" charset="0"/>
              <a:buChar char="•"/>
            </a:pPr>
            <a:endParaRPr lang="en-US" sz="1400" b="1" dirty="0">
              <a:solidFill>
                <a:schemeClr val="tx1"/>
              </a:solidFill>
            </a:endParaRPr>
          </a:p>
          <a:p>
            <a:pPr marL="573750" lvl="2" indent="-285750">
              <a:buFont typeface="Arial" panose="020B0604020202020204" pitchFamily="34" charset="0"/>
              <a:buChar char="•"/>
            </a:pPr>
            <a:r>
              <a:rPr lang="en-US" sz="1200" b="1" dirty="0"/>
              <a:t>Member conducting a compulsory conference</a:t>
            </a:r>
          </a:p>
          <a:p>
            <a:pPr marL="285750" lvl="1" indent="-285750">
              <a:buFont typeface="Arial" panose="020B0604020202020204" pitchFamily="34" charset="0"/>
              <a:buChar char="•"/>
            </a:pPr>
            <a:endParaRPr lang="en-US" sz="1400" b="1" dirty="0">
              <a:solidFill>
                <a:schemeClr val="tx1"/>
              </a:solidFill>
            </a:endParaRPr>
          </a:p>
          <a:p>
            <a:pPr marL="573750" lvl="2" indent="-285750">
              <a:buFont typeface="Arial" panose="020B0604020202020204" pitchFamily="34" charset="0"/>
              <a:buChar char="•"/>
            </a:pPr>
            <a:r>
              <a:rPr lang="en-US" sz="1200" b="1" dirty="0"/>
              <a:t>Member conducting a mediation</a:t>
            </a:r>
          </a:p>
          <a:p>
            <a:pPr marL="285750" lvl="1" indent="-285750">
              <a:buFont typeface="Arial" panose="020B0604020202020204" pitchFamily="34" charset="0"/>
              <a:buChar char="•"/>
            </a:pPr>
            <a:endParaRPr lang="en-US" sz="1400" b="1" dirty="0">
              <a:solidFill>
                <a:schemeClr val="tx1"/>
              </a:solidFill>
            </a:endParaRPr>
          </a:p>
          <a:p>
            <a:pPr marL="573750" lvl="2" indent="-285750">
              <a:buFont typeface="Arial" panose="020B0604020202020204" pitchFamily="34" charset="0"/>
              <a:buChar char="•"/>
            </a:pPr>
            <a:r>
              <a:rPr lang="en-US" sz="1200" b="1" dirty="0"/>
              <a:t>Any member at any time</a:t>
            </a:r>
          </a:p>
          <a:p>
            <a:pPr marL="285750" lvl="1" indent="-285750">
              <a:buFont typeface="Arial" panose="020B0604020202020204" pitchFamily="34" charset="0"/>
              <a:buChar char="•"/>
            </a:pPr>
            <a:endParaRPr lang="en-US" sz="1400" dirty="0">
              <a:solidFill>
                <a:schemeClr val="accent3">
                  <a:lumMod val="60000"/>
                  <a:lumOff val="40000"/>
                </a:schemeClr>
              </a:solidFill>
            </a:endParaRPr>
          </a:p>
          <a:p>
            <a:pPr marL="285750" lvl="1" indent="-285750">
              <a:buFont typeface="Arial" panose="020B0604020202020204" pitchFamily="34" charset="0"/>
              <a:buChar char="•"/>
            </a:pPr>
            <a:endParaRPr lang="en-US" sz="1400" dirty="0">
              <a:solidFill>
                <a:schemeClr val="accent3">
                  <a:lumMod val="60000"/>
                  <a:lumOff val="40000"/>
                </a:schemeClr>
              </a:solidFill>
            </a:endParaRPr>
          </a:p>
          <a:p>
            <a:pPr marL="285750" lvl="1" indent="-285750">
              <a:buFont typeface="Arial" panose="020B0604020202020204" pitchFamily="34" charset="0"/>
              <a:buChar char="•"/>
            </a:pPr>
            <a:endParaRPr lang="en-US" sz="1400" dirty="0"/>
          </a:p>
          <a:p>
            <a:pPr lvl="1"/>
            <a:endParaRPr lang="en-US" sz="1400" dirty="0"/>
          </a:p>
          <a:p>
            <a:pPr lvl="1"/>
            <a:endParaRPr lang="en-US" dirty="0"/>
          </a:p>
        </p:txBody>
      </p:sp>
      <p:sp>
        <p:nvSpPr>
          <p:cNvPr id="7" name="Date Placeholder 6">
            <a:extLst>
              <a:ext uri="{FF2B5EF4-FFF2-40B4-BE49-F238E27FC236}">
                <a16:creationId xmlns:a16="http://schemas.microsoft.com/office/drawing/2014/main" id="{6B997600-73BA-7A45-BB94-ECFF6F41C991}"/>
              </a:ext>
            </a:extLst>
          </p:cNvPr>
          <p:cNvSpPr>
            <a:spLocks noGrp="1"/>
          </p:cNvSpPr>
          <p:nvPr>
            <p:ph type="dt" sz="half" idx="10"/>
          </p:nvPr>
        </p:nvSpPr>
        <p:spPr/>
        <p:txBody>
          <a:bodyPr/>
          <a:lstStyle/>
          <a:p>
            <a:r>
              <a:rPr lang="en-AU" dirty="0"/>
              <a:t>23 </a:t>
            </a:r>
            <a:fld id="{7405ECBF-7E05-4730-8D6E-D3CC3D590E7F}" type="datetime6">
              <a:rPr lang="en-AU" smtClean="0"/>
              <a:t>November 23</a:t>
            </a:fld>
            <a:endParaRPr lang="en-US" dirty="0"/>
          </a:p>
        </p:txBody>
      </p:sp>
      <p:sp>
        <p:nvSpPr>
          <p:cNvPr id="9" name="Slide Number Placeholder 8">
            <a:extLst>
              <a:ext uri="{FF2B5EF4-FFF2-40B4-BE49-F238E27FC236}">
                <a16:creationId xmlns:a16="http://schemas.microsoft.com/office/drawing/2014/main" id="{C734B5E3-532A-AE40-BC88-518803CDDA33}"/>
              </a:ext>
            </a:extLst>
          </p:cNvPr>
          <p:cNvSpPr>
            <a:spLocks noGrp="1"/>
          </p:cNvSpPr>
          <p:nvPr>
            <p:ph type="sldNum" sz="quarter" idx="12"/>
          </p:nvPr>
        </p:nvSpPr>
        <p:spPr/>
        <p:txBody>
          <a:bodyPr/>
          <a:lstStyle/>
          <a:p>
            <a:fld id="{FFA79FD1-30C7-814C-AB57-67FD700BFFDE}" type="slidenum">
              <a:rPr lang="en-US" smtClean="0"/>
              <a:t>3</a:t>
            </a:fld>
            <a:endParaRPr lang="en-US" dirty="0"/>
          </a:p>
        </p:txBody>
      </p:sp>
      <p:sp>
        <p:nvSpPr>
          <p:cNvPr id="16" name="Content Placeholder 5">
            <a:extLst>
              <a:ext uri="{FF2B5EF4-FFF2-40B4-BE49-F238E27FC236}">
                <a16:creationId xmlns:a16="http://schemas.microsoft.com/office/drawing/2014/main" id="{A2A329FF-0C95-F54C-A9A2-7386FD5C6310}"/>
              </a:ext>
            </a:extLst>
          </p:cNvPr>
          <p:cNvSpPr txBox="1">
            <a:spLocks/>
          </p:cNvSpPr>
          <p:nvPr/>
        </p:nvSpPr>
        <p:spPr>
          <a:xfrm>
            <a:off x="6762348" y="1999630"/>
            <a:ext cx="4243443" cy="333412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400" b="1" kern="1200">
                <a:solidFill>
                  <a:schemeClr val="accent3"/>
                </a:solidFill>
                <a:latin typeface="+mn-lt"/>
                <a:ea typeface="+mn-ea"/>
                <a:cs typeface="+mn-cs"/>
              </a:defRPr>
            </a:lvl1pPr>
            <a:lvl2pPr marL="0" indent="0" algn="l" defTabSz="914400" rtl="0" eaLnBrk="1" latinLnBrk="0" hangingPunct="1">
              <a:lnSpc>
                <a:spcPct val="100000"/>
              </a:lnSpc>
              <a:spcBef>
                <a:spcPts val="300"/>
              </a:spcBef>
              <a:spcAft>
                <a:spcPts val="0"/>
              </a:spcAft>
              <a:buClr>
                <a:schemeClr val="accent1"/>
              </a:buClr>
              <a:buFont typeface="Wingdings 2" pitchFamily="18" charset="2"/>
              <a:buNone/>
              <a:defRPr sz="1800" b="1" kern="1200">
                <a:solidFill>
                  <a:schemeClr val="accent6"/>
                </a:solidFill>
                <a:latin typeface="+mn-lt"/>
                <a:ea typeface="+mn-ea"/>
                <a:cs typeface="+mn-cs"/>
              </a:defRPr>
            </a:lvl2pPr>
            <a:lvl3pPr marL="288000" indent="-360000" algn="l" defTabSz="914400" rtl="0" eaLnBrk="1" latinLnBrk="0" hangingPunct="1">
              <a:lnSpc>
                <a:spcPct val="100000"/>
              </a:lnSpc>
              <a:spcBef>
                <a:spcPts val="250"/>
              </a:spcBef>
              <a:spcAft>
                <a:spcPts val="0"/>
              </a:spcAft>
              <a:buClr>
                <a:schemeClr val="accent1"/>
              </a:buClr>
              <a:buFont typeface="Wingdings 2" pitchFamily="18"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Clr>
                <a:schemeClr val="accent1"/>
              </a:buClr>
              <a:buFont typeface="Wingdings 2" pitchFamily="18" charset="2"/>
              <a:buNone/>
              <a:tabLst/>
              <a:defRPr sz="1300" kern="1200">
                <a:solidFill>
                  <a:schemeClr val="accent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lvl="3"/>
            <a:r>
              <a:rPr lang="en-US" dirty="0">
                <a:latin typeface="Open Sans" panose="020B0606030504020204" pitchFamily="34" charset="0"/>
              </a:rPr>
              <a:t> </a:t>
            </a:r>
          </a:p>
        </p:txBody>
      </p:sp>
      <p:pic>
        <p:nvPicPr>
          <p:cNvPr id="5" name="Picture 4" descr="Business handshake">
            <a:extLst>
              <a:ext uri="{FF2B5EF4-FFF2-40B4-BE49-F238E27FC236}">
                <a16:creationId xmlns:a16="http://schemas.microsoft.com/office/drawing/2014/main" id="{AFED8047-0FA2-AB3F-4118-31BDAD7F20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35087" y="2714326"/>
            <a:ext cx="4481055" cy="2986641"/>
          </a:xfrm>
          <a:prstGeom prst="rect">
            <a:avLst/>
          </a:prstGeom>
        </p:spPr>
      </p:pic>
    </p:spTree>
    <p:extLst>
      <p:ext uri="{BB962C8B-B14F-4D97-AF65-F5344CB8AC3E}">
        <p14:creationId xmlns:p14="http://schemas.microsoft.com/office/powerpoint/2010/main" val="176511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08098-72A8-8341-834A-30649D5FE0A3}"/>
              </a:ext>
            </a:extLst>
          </p:cNvPr>
          <p:cNvSpPr>
            <a:spLocks noGrp="1"/>
          </p:cNvSpPr>
          <p:nvPr>
            <p:ph type="title"/>
          </p:nvPr>
        </p:nvSpPr>
        <p:spPr/>
        <p:txBody>
          <a:bodyPr/>
          <a:lstStyle/>
          <a:p>
            <a:r>
              <a:rPr lang="en-US" dirty="0"/>
              <a:t>Guidance</a:t>
            </a:r>
          </a:p>
        </p:txBody>
      </p:sp>
      <p:sp>
        <p:nvSpPr>
          <p:cNvPr id="6" name="Content Placeholder 5">
            <a:extLst>
              <a:ext uri="{FF2B5EF4-FFF2-40B4-BE49-F238E27FC236}">
                <a16:creationId xmlns:a16="http://schemas.microsoft.com/office/drawing/2014/main" id="{C3442117-FE63-8249-AF6F-853D96AD25FD}"/>
              </a:ext>
            </a:extLst>
          </p:cNvPr>
          <p:cNvSpPr>
            <a:spLocks noGrp="1"/>
          </p:cNvSpPr>
          <p:nvPr>
            <p:ph idx="1"/>
          </p:nvPr>
        </p:nvSpPr>
        <p:spPr>
          <a:xfrm>
            <a:off x="1471557" y="2156346"/>
            <a:ext cx="4243443" cy="3334120"/>
          </a:xfrm>
        </p:spPr>
        <p:txBody>
          <a:bodyPr>
            <a:normAutofit/>
          </a:bodyPr>
          <a:lstStyle/>
          <a:p>
            <a:pPr>
              <a:lnSpc>
                <a:spcPct val="110000"/>
              </a:lnSpc>
            </a:pPr>
            <a:r>
              <a:rPr lang="en-US" sz="1800" b="1" dirty="0"/>
              <a:t>Tribunal decision</a:t>
            </a:r>
          </a:p>
          <a:p>
            <a:pPr>
              <a:lnSpc>
                <a:spcPct val="110000"/>
              </a:lnSpc>
            </a:pPr>
            <a:endParaRPr lang="en-US" sz="1400" b="1" dirty="0"/>
          </a:p>
          <a:p>
            <a:pPr>
              <a:lnSpc>
                <a:spcPct val="110000"/>
              </a:lnSpc>
            </a:pPr>
            <a:r>
              <a:rPr lang="en-US" sz="1400" b="1" i="1" dirty="0">
                <a:solidFill>
                  <a:schemeClr val="tx1"/>
                </a:solidFill>
              </a:rPr>
              <a:t>AGL Loy Yang Pty Ltd v Department Head, Department of Economic Development, Jobs, Transport and Resources </a:t>
            </a:r>
            <a:r>
              <a:rPr lang="en-US" sz="1400" dirty="0">
                <a:solidFill>
                  <a:schemeClr val="tx1"/>
                </a:solidFill>
              </a:rPr>
              <a:t>(Red Dot) [2016] VCAT 1249 (27 July 2016)</a:t>
            </a:r>
          </a:p>
          <a:p>
            <a:pPr>
              <a:lnSpc>
                <a:spcPct val="110000"/>
              </a:lnSpc>
            </a:pPr>
            <a:r>
              <a:rPr lang="en-US" sz="1400" dirty="0">
                <a:solidFill>
                  <a:schemeClr val="tx1"/>
                </a:solidFill>
              </a:rPr>
              <a:t>Deputy President Dwyer</a:t>
            </a:r>
          </a:p>
        </p:txBody>
      </p:sp>
      <p:sp>
        <p:nvSpPr>
          <p:cNvPr id="7" name="Date Placeholder 6">
            <a:extLst>
              <a:ext uri="{FF2B5EF4-FFF2-40B4-BE49-F238E27FC236}">
                <a16:creationId xmlns:a16="http://schemas.microsoft.com/office/drawing/2014/main" id="{6B997600-73BA-7A45-BB94-ECFF6F41C991}"/>
              </a:ext>
            </a:extLst>
          </p:cNvPr>
          <p:cNvSpPr>
            <a:spLocks noGrp="1"/>
          </p:cNvSpPr>
          <p:nvPr>
            <p:ph type="dt" sz="half" idx="10"/>
          </p:nvPr>
        </p:nvSpPr>
        <p:spPr/>
        <p:txBody>
          <a:bodyPr/>
          <a:lstStyle/>
          <a:p>
            <a:r>
              <a:rPr lang="en-AU" dirty="0"/>
              <a:t>23 October 23</a:t>
            </a:r>
            <a:endParaRPr lang="en-US" dirty="0"/>
          </a:p>
        </p:txBody>
      </p:sp>
      <p:sp>
        <p:nvSpPr>
          <p:cNvPr id="9" name="Slide Number Placeholder 8">
            <a:extLst>
              <a:ext uri="{FF2B5EF4-FFF2-40B4-BE49-F238E27FC236}">
                <a16:creationId xmlns:a16="http://schemas.microsoft.com/office/drawing/2014/main" id="{C734B5E3-532A-AE40-BC88-518803CDDA33}"/>
              </a:ext>
            </a:extLst>
          </p:cNvPr>
          <p:cNvSpPr>
            <a:spLocks noGrp="1"/>
          </p:cNvSpPr>
          <p:nvPr>
            <p:ph type="sldNum" sz="quarter" idx="12"/>
          </p:nvPr>
        </p:nvSpPr>
        <p:spPr/>
        <p:txBody>
          <a:bodyPr/>
          <a:lstStyle/>
          <a:p>
            <a:fld id="{FFA79FD1-30C7-814C-AB57-67FD700BFFDE}" type="slidenum">
              <a:rPr lang="en-US" smtClean="0"/>
              <a:t>4</a:t>
            </a:fld>
            <a:endParaRPr lang="en-US" dirty="0"/>
          </a:p>
        </p:txBody>
      </p:sp>
      <p:sp>
        <p:nvSpPr>
          <p:cNvPr id="16" name="Content Placeholder 5">
            <a:extLst>
              <a:ext uri="{FF2B5EF4-FFF2-40B4-BE49-F238E27FC236}">
                <a16:creationId xmlns:a16="http://schemas.microsoft.com/office/drawing/2014/main" id="{A2A329FF-0C95-F54C-A9A2-7386FD5C6310}"/>
              </a:ext>
            </a:extLst>
          </p:cNvPr>
          <p:cNvSpPr txBox="1">
            <a:spLocks/>
          </p:cNvSpPr>
          <p:nvPr/>
        </p:nvSpPr>
        <p:spPr>
          <a:xfrm>
            <a:off x="6783199" y="1288473"/>
            <a:ext cx="4346791" cy="4636253"/>
          </a:xfrm>
          <a:prstGeom prst="rect">
            <a:avLst/>
          </a:prstGeom>
        </p:spPr>
        <p:txBody>
          <a:bodyPr vert="horz" lIns="0" tIns="0" rIns="0" bIns="0" rtlCol="0" anchor="t" anchorCtr="0">
            <a:normAutofit fontScale="25000" lnSpcReduction="20000"/>
          </a:bodyPr>
          <a:lstStyle>
            <a:lvl1pPr marL="0" indent="0" algn="l" defTabSz="914400" rtl="0" eaLnBrk="1" latinLnBrk="0" hangingPunct="1">
              <a:lnSpc>
                <a:spcPct val="90000"/>
              </a:lnSpc>
              <a:spcBef>
                <a:spcPts val="1200"/>
              </a:spcBef>
              <a:buClr>
                <a:schemeClr val="accent1"/>
              </a:buClr>
              <a:buFont typeface="Wingdings 2" pitchFamily="18" charset="2"/>
              <a:buNone/>
              <a:defRPr sz="2400" b="1" kern="1200">
                <a:solidFill>
                  <a:schemeClr val="accent3"/>
                </a:solidFill>
                <a:latin typeface="+mn-lt"/>
                <a:ea typeface="+mn-ea"/>
                <a:cs typeface="+mn-cs"/>
              </a:defRPr>
            </a:lvl1pPr>
            <a:lvl2pPr marL="0" indent="0" algn="l" defTabSz="914400" rtl="0" eaLnBrk="1" latinLnBrk="0" hangingPunct="1">
              <a:lnSpc>
                <a:spcPct val="100000"/>
              </a:lnSpc>
              <a:spcBef>
                <a:spcPts val="300"/>
              </a:spcBef>
              <a:spcAft>
                <a:spcPts val="0"/>
              </a:spcAft>
              <a:buClr>
                <a:schemeClr val="accent1"/>
              </a:buClr>
              <a:buFont typeface="Wingdings 2" pitchFamily="18" charset="2"/>
              <a:buNone/>
              <a:defRPr sz="1800" b="1" kern="1200">
                <a:solidFill>
                  <a:schemeClr val="accent6"/>
                </a:solidFill>
                <a:latin typeface="+mn-lt"/>
                <a:ea typeface="+mn-ea"/>
                <a:cs typeface="+mn-cs"/>
              </a:defRPr>
            </a:lvl2pPr>
            <a:lvl3pPr marL="288000" indent="-360000" algn="l" defTabSz="914400" rtl="0" eaLnBrk="1" latinLnBrk="0" hangingPunct="1">
              <a:lnSpc>
                <a:spcPct val="100000"/>
              </a:lnSpc>
              <a:spcBef>
                <a:spcPts val="250"/>
              </a:spcBef>
              <a:spcAft>
                <a:spcPts val="0"/>
              </a:spcAft>
              <a:buClr>
                <a:schemeClr val="accent1"/>
              </a:buClr>
              <a:buFont typeface="Wingdings 2" pitchFamily="18"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Clr>
                <a:schemeClr val="accent1"/>
              </a:buClr>
              <a:buFont typeface="Wingdings 2" pitchFamily="18" charset="2"/>
              <a:buNone/>
              <a:tabLst/>
              <a:defRPr sz="1300" kern="1200">
                <a:solidFill>
                  <a:schemeClr val="accent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60000"/>
              </a:lnSpc>
            </a:pPr>
            <a:r>
              <a:rPr lang="en-US" sz="3600" dirty="0">
                <a:solidFill>
                  <a:schemeClr val="tx1"/>
                </a:solidFill>
                <a:latin typeface="Open Sans" panose="020B0606030504020204" pitchFamily="34" charset="0"/>
              </a:rPr>
              <a:t>[</a:t>
            </a:r>
            <a:r>
              <a:rPr lang="en-US" sz="4800" dirty="0">
                <a:solidFill>
                  <a:schemeClr val="tx1"/>
                </a:solidFill>
                <a:latin typeface="Open Sans" panose="020B0606030504020204" pitchFamily="34" charset="0"/>
              </a:rPr>
              <a:t>24</a:t>
            </a:r>
            <a:r>
              <a:rPr lang="en-US" sz="4800" b="0" dirty="0">
                <a:solidFill>
                  <a:schemeClr val="tx1"/>
                </a:solidFill>
                <a:latin typeface="Open Sans" panose="020B0606030504020204" pitchFamily="34" charset="0"/>
              </a:rPr>
              <a:t>] The power under s 93 of the VCAT Act is </a:t>
            </a:r>
            <a:r>
              <a:rPr lang="en-US" sz="4800" dirty="0">
                <a:latin typeface="Open Sans" panose="020B0606030504020204" pitchFamily="34" charset="0"/>
              </a:rPr>
              <a:t>discretionary</a:t>
            </a:r>
            <a:r>
              <a:rPr lang="en-US" sz="4800" b="0" dirty="0">
                <a:solidFill>
                  <a:srgbClr val="0070C0"/>
                </a:solidFill>
                <a:latin typeface="Open Sans" panose="020B0606030504020204" pitchFamily="34" charset="0"/>
              </a:rPr>
              <a:t>.</a:t>
            </a:r>
          </a:p>
          <a:p>
            <a:pPr>
              <a:lnSpc>
                <a:spcPct val="160000"/>
              </a:lnSpc>
            </a:pPr>
            <a:r>
              <a:rPr lang="en-US" sz="4800" dirty="0">
                <a:solidFill>
                  <a:schemeClr val="tx1"/>
                </a:solidFill>
                <a:latin typeface="Open Sans" panose="020B0606030504020204" pitchFamily="34" charset="0"/>
              </a:rPr>
              <a:t>[25] In most instances, in exercising the discretion under s 93 in review proceeding </a:t>
            </a:r>
            <a:r>
              <a:rPr lang="en-US" sz="4800" i="1" dirty="0">
                <a:solidFill>
                  <a:schemeClr val="tx1"/>
                </a:solidFill>
                <a:latin typeface="Open Sans" panose="020B0606030504020204" pitchFamily="34" charset="0"/>
              </a:rPr>
              <a:t>(sic)</a:t>
            </a:r>
            <a:r>
              <a:rPr lang="en-US" sz="4800" dirty="0">
                <a:solidFill>
                  <a:schemeClr val="tx1"/>
                </a:solidFill>
                <a:latin typeface="Open Sans" panose="020B0606030504020204" pitchFamily="34" charset="0"/>
              </a:rPr>
              <a:t>, </a:t>
            </a:r>
            <a:r>
              <a:rPr lang="en-US" sz="4800" dirty="0">
                <a:latin typeface="Open Sans" panose="020B0606030504020204" pitchFamily="34" charset="0"/>
              </a:rPr>
              <a:t>VCAT need do no more than consider whether the settlement appears to be generally satisfactory and within the range of acceptable outcomes on the material before it</a:t>
            </a:r>
            <a:r>
              <a:rPr lang="en-US" sz="4800" dirty="0">
                <a:solidFill>
                  <a:schemeClr val="tx1"/>
                </a:solidFill>
                <a:latin typeface="Open Sans" panose="020B0606030504020204" pitchFamily="34" charset="0"/>
              </a:rPr>
              <a:t>, having regard to the subject matter of the proceeding and the broad nature of the decision under review, and there is nothing overtly wrong or odd about it. VCAT therefore still has an important role to play in providing a ‘check and balance’, albeit in many cases to a relatively cursory level. </a:t>
            </a:r>
          </a:p>
          <a:p>
            <a:pPr>
              <a:lnSpc>
                <a:spcPct val="170000"/>
              </a:lnSpc>
            </a:pPr>
            <a:r>
              <a:rPr lang="en-US" sz="4800" b="0" dirty="0">
                <a:solidFill>
                  <a:schemeClr val="tx1"/>
                </a:solidFill>
                <a:latin typeface="Open Sans" panose="020B0606030504020204" pitchFamily="34" charset="0"/>
              </a:rPr>
              <a:t>[27] If the settlement is within the broad range of acceptable outcomes... </a:t>
            </a:r>
            <a:r>
              <a:rPr lang="en-US" sz="4800" dirty="0">
                <a:latin typeface="Open Sans" panose="020B0606030504020204" pitchFamily="34" charset="0"/>
              </a:rPr>
              <a:t>VCAT should not lightly interfere</a:t>
            </a:r>
            <a:r>
              <a:rPr lang="en-US" sz="4800" dirty="0">
                <a:solidFill>
                  <a:schemeClr val="tx1"/>
                </a:solidFill>
                <a:latin typeface="Open Sans" panose="020B0606030504020204" pitchFamily="34" charset="0"/>
              </a:rPr>
              <a:t>, … </a:t>
            </a:r>
            <a:r>
              <a:rPr lang="en-US" sz="4800" b="0" dirty="0">
                <a:solidFill>
                  <a:schemeClr val="tx1"/>
                </a:solidFill>
                <a:latin typeface="Open Sans" panose="020B0606030504020204" pitchFamily="34" charset="0"/>
              </a:rPr>
              <a:t>[it] is not under any obligation to investigate or consider all elements of the matter in detail. </a:t>
            </a:r>
          </a:p>
          <a:p>
            <a:pPr>
              <a:lnSpc>
                <a:spcPct val="170000"/>
              </a:lnSpc>
            </a:pPr>
            <a:endParaRPr lang="en-US" sz="1200" b="0" dirty="0">
              <a:latin typeface="Open Sans" panose="020B0606030504020204" pitchFamily="34" charset="0"/>
            </a:endParaRPr>
          </a:p>
        </p:txBody>
      </p:sp>
      <p:cxnSp>
        <p:nvCxnSpPr>
          <p:cNvPr id="11" name="Straight Connector 10">
            <a:extLst>
              <a:ext uri="{FF2B5EF4-FFF2-40B4-BE49-F238E27FC236}">
                <a16:creationId xmlns:a16="http://schemas.microsoft.com/office/drawing/2014/main" id="{B127B414-4FC3-C143-B3D2-41D7A5F06B53}"/>
              </a:ext>
            </a:extLst>
          </p:cNvPr>
          <p:cNvCxnSpPr>
            <a:cxnSpLocks/>
          </p:cNvCxnSpPr>
          <p:nvPr/>
        </p:nvCxnSpPr>
        <p:spPr>
          <a:xfrm>
            <a:off x="6124575" y="2168525"/>
            <a:ext cx="0" cy="33131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61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08098-72A8-8341-834A-30649D5FE0A3}"/>
              </a:ext>
            </a:extLst>
          </p:cNvPr>
          <p:cNvSpPr>
            <a:spLocks noGrp="1"/>
          </p:cNvSpPr>
          <p:nvPr>
            <p:ph type="title"/>
          </p:nvPr>
        </p:nvSpPr>
        <p:spPr/>
        <p:txBody>
          <a:bodyPr/>
          <a:lstStyle/>
          <a:p>
            <a:r>
              <a:rPr lang="en-US" dirty="0"/>
              <a:t>Guidance</a:t>
            </a:r>
          </a:p>
        </p:txBody>
      </p:sp>
      <p:sp>
        <p:nvSpPr>
          <p:cNvPr id="6" name="Content Placeholder 5">
            <a:extLst>
              <a:ext uri="{FF2B5EF4-FFF2-40B4-BE49-F238E27FC236}">
                <a16:creationId xmlns:a16="http://schemas.microsoft.com/office/drawing/2014/main" id="{C3442117-FE63-8249-AF6F-853D96AD25FD}"/>
              </a:ext>
            </a:extLst>
          </p:cNvPr>
          <p:cNvSpPr>
            <a:spLocks noGrp="1"/>
          </p:cNvSpPr>
          <p:nvPr>
            <p:ph idx="1"/>
          </p:nvPr>
        </p:nvSpPr>
        <p:spPr>
          <a:xfrm>
            <a:off x="1471557" y="2156346"/>
            <a:ext cx="4243443" cy="3334120"/>
          </a:xfrm>
        </p:spPr>
        <p:txBody>
          <a:bodyPr>
            <a:normAutofit/>
          </a:bodyPr>
          <a:lstStyle/>
          <a:p>
            <a:pPr>
              <a:lnSpc>
                <a:spcPct val="110000"/>
              </a:lnSpc>
            </a:pPr>
            <a:r>
              <a:rPr lang="en-US" sz="1800" b="1" dirty="0"/>
              <a:t>Tribunal decision (cont’d)</a:t>
            </a:r>
          </a:p>
          <a:p>
            <a:pPr>
              <a:lnSpc>
                <a:spcPct val="110000"/>
              </a:lnSpc>
            </a:pPr>
            <a:endParaRPr lang="en-US" sz="1400" b="1" dirty="0"/>
          </a:p>
          <a:p>
            <a:pPr>
              <a:lnSpc>
                <a:spcPct val="110000"/>
              </a:lnSpc>
            </a:pPr>
            <a:r>
              <a:rPr lang="en-US" sz="1400" b="1" i="1" dirty="0">
                <a:solidFill>
                  <a:schemeClr val="tx1"/>
                </a:solidFill>
              </a:rPr>
              <a:t>AGL Loy Yang Pty Ltd v Department Head, Department of Economic Development, Jobs, Transport and Resources </a:t>
            </a:r>
            <a:r>
              <a:rPr lang="en-US" sz="1400" dirty="0">
                <a:solidFill>
                  <a:schemeClr val="tx1"/>
                </a:solidFill>
              </a:rPr>
              <a:t>(Red Dot) [2016] VCAT 1249 (27 July 2016)</a:t>
            </a:r>
          </a:p>
          <a:p>
            <a:pPr>
              <a:lnSpc>
                <a:spcPct val="110000"/>
              </a:lnSpc>
            </a:pPr>
            <a:r>
              <a:rPr lang="en-US" sz="1400" dirty="0">
                <a:solidFill>
                  <a:schemeClr val="tx1"/>
                </a:solidFill>
              </a:rPr>
              <a:t>Deputy President Dwyer</a:t>
            </a:r>
          </a:p>
        </p:txBody>
      </p:sp>
      <p:sp>
        <p:nvSpPr>
          <p:cNvPr id="7" name="Date Placeholder 6">
            <a:extLst>
              <a:ext uri="{FF2B5EF4-FFF2-40B4-BE49-F238E27FC236}">
                <a16:creationId xmlns:a16="http://schemas.microsoft.com/office/drawing/2014/main" id="{6B997600-73BA-7A45-BB94-ECFF6F41C991}"/>
              </a:ext>
            </a:extLst>
          </p:cNvPr>
          <p:cNvSpPr>
            <a:spLocks noGrp="1"/>
          </p:cNvSpPr>
          <p:nvPr>
            <p:ph type="dt" sz="half" idx="10"/>
          </p:nvPr>
        </p:nvSpPr>
        <p:spPr/>
        <p:txBody>
          <a:bodyPr/>
          <a:lstStyle/>
          <a:p>
            <a:r>
              <a:rPr lang="en-AU" dirty="0"/>
              <a:t>23 </a:t>
            </a:r>
            <a:fld id="{7405ECBF-7E05-4730-8D6E-D3CC3D590E7F}" type="datetime6">
              <a:rPr lang="en-AU" smtClean="0"/>
              <a:t>November 23</a:t>
            </a:fld>
            <a:endParaRPr lang="en-US" dirty="0"/>
          </a:p>
        </p:txBody>
      </p:sp>
      <p:sp>
        <p:nvSpPr>
          <p:cNvPr id="9" name="Slide Number Placeholder 8">
            <a:extLst>
              <a:ext uri="{FF2B5EF4-FFF2-40B4-BE49-F238E27FC236}">
                <a16:creationId xmlns:a16="http://schemas.microsoft.com/office/drawing/2014/main" id="{C734B5E3-532A-AE40-BC88-518803CDDA33}"/>
              </a:ext>
            </a:extLst>
          </p:cNvPr>
          <p:cNvSpPr>
            <a:spLocks noGrp="1"/>
          </p:cNvSpPr>
          <p:nvPr>
            <p:ph type="sldNum" sz="quarter" idx="12"/>
          </p:nvPr>
        </p:nvSpPr>
        <p:spPr/>
        <p:txBody>
          <a:bodyPr/>
          <a:lstStyle/>
          <a:p>
            <a:fld id="{FFA79FD1-30C7-814C-AB57-67FD700BFFDE}" type="slidenum">
              <a:rPr lang="en-US" smtClean="0"/>
              <a:t>5</a:t>
            </a:fld>
            <a:endParaRPr lang="en-US" dirty="0"/>
          </a:p>
        </p:txBody>
      </p:sp>
      <p:sp>
        <p:nvSpPr>
          <p:cNvPr id="16" name="Content Placeholder 5">
            <a:extLst>
              <a:ext uri="{FF2B5EF4-FFF2-40B4-BE49-F238E27FC236}">
                <a16:creationId xmlns:a16="http://schemas.microsoft.com/office/drawing/2014/main" id="{A2A329FF-0C95-F54C-A9A2-7386FD5C6310}"/>
              </a:ext>
            </a:extLst>
          </p:cNvPr>
          <p:cNvSpPr txBox="1">
            <a:spLocks/>
          </p:cNvSpPr>
          <p:nvPr/>
        </p:nvSpPr>
        <p:spPr>
          <a:xfrm>
            <a:off x="6783200" y="1288473"/>
            <a:ext cx="4318188" cy="4201993"/>
          </a:xfrm>
          <a:prstGeom prst="rect">
            <a:avLst/>
          </a:prstGeom>
        </p:spPr>
        <p:txBody>
          <a:bodyPr vert="horz" lIns="0" tIns="0" rIns="0" bIns="0" rtlCol="0" anchor="t" anchorCtr="0">
            <a:normAutofit fontScale="32500" lnSpcReduction="20000"/>
          </a:bodyPr>
          <a:lstStyle>
            <a:lvl1pPr marL="0" indent="0" algn="l" defTabSz="914400" rtl="0" eaLnBrk="1" latinLnBrk="0" hangingPunct="1">
              <a:lnSpc>
                <a:spcPct val="90000"/>
              </a:lnSpc>
              <a:spcBef>
                <a:spcPts val="1200"/>
              </a:spcBef>
              <a:buClr>
                <a:schemeClr val="accent1"/>
              </a:buClr>
              <a:buFont typeface="Wingdings 2" pitchFamily="18" charset="2"/>
              <a:buNone/>
              <a:defRPr sz="2400" b="1" kern="1200">
                <a:solidFill>
                  <a:schemeClr val="accent3"/>
                </a:solidFill>
                <a:latin typeface="+mn-lt"/>
                <a:ea typeface="+mn-ea"/>
                <a:cs typeface="+mn-cs"/>
              </a:defRPr>
            </a:lvl1pPr>
            <a:lvl2pPr marL="0" indent="0" algn="l" defTabSz="914400" rtl="0" eaLnBrk="1" latinLnBrk="0" hangingPunct="1">
              <a:lnSpc>
                <a:spcPct val="100000"/>
              </a:lnSpc>
              <a:spcBef>
                <a:spcPts val="300"/>
              </a:spcBef>
              <a:spcAft>
                <a:spcPts val="0"/>
              </a:spcAft>
              <a:buClr>
                <a:schemeClr val="accent1"/>
              </a:buClr>
              <a:buFont typeface="Wingdings 2" pitchFamily="18" charset="2"/>
              <a:buNone/>
              <a:defRPr sz="1800" b="1" kern="1200">
                <a:solidFill>
                  <a:schemeClr val="accent6"/>
                </a:solidFill>
                <a:latin typeface="+mn-lt"/>
                <a:ea typeface="+mn-ea"/>
                <a:cs typeface="+mn-cs"/>
              </a:defRPr>
            </a:lvl2pPr>
            <a:lvl3pPr marL="288000" indent="-360000" algn="l" defTabSz="914400" rtl="0" eaLnBrk="1" latinLnBrk="0" hangingPunct="1">
              <a:lnSpc>
                <a:spcPct val="100000"/>
              </a:lnSpc>
              <a:spcBef>
                <a:spcPts val="250"/>
              </a:spcBef>
              <a:spcAft>
                <a:spcPts val="0"/>
              </a:spcAft>
              <a:buClr>
                <a:schemeClr val="accent1"/>
              </a:buClr>
              <a:buFont typeface="Wingdings 2" pitchFamily="18"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Clr>
                <a:schemeClr val="accent1"/>
              </a:buClr>
              <a:buFont typeface="Wingdings 2" pitchFamily="18" charset="2"/>
              <a:buNone/>
              <a:tabLst/>
              <a:defRPr sz="1300" kern="1200">
                <a:solidFill>
                  <a:schemeClr val="accent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60000"/>
              </a:lnSpc>
            </a:pPr>
            <a:endParaRPr lang="en-US" sz="1800" dirty="0">
              <a:latin typeface="Open Sans" panose="020B0606030504020204" pitchFamily="34" charset="0"/>
            </a:endParaRPr>
          </a:p>
          <a:p>
            <a:pPr>
              <a:lnSpc>
                <a:spcPct val="160000"/>
              </a:lnSpc>
            </a:pPr>
            <a:endParaRPr lang="en-US" sz="1800" dirty="0">
              <a:latin typeface="Open Sans" panose="020B0606030504020204" pitchFamily="34" charset="0"/>
            </a:endParaRPr>
          </a:p>
          <a:p>
            <a:pPr>
              <a:lnSpc>
                <a:spcPct val="160000"/>
              </a:lnSpc>
            </a:pPr>
            <a:endParaRPr lang="en-US" sz="3600" b="0" dirty="0">
              <a:solidFill>
                <a:srgbClr val="0070C0"/>
              </a:solidFill>
              <a:latin typeface="Open Sans" panose="020B0606030504020204" pitchFamily="34" charset="0"/>
            </a:endParaRPr>
          </a:p>
          <a:p>
            <a:pPr>
              <a:lnSpc>
                <a:spcPct val="170000"/>
              </a:lnSpc>
            </a:pPr>
            <a:r>
              <a:rPr lang="en-US" sz="3600" b="0" dirty="0">
                <a:solidFill>
                  <a:schemeClr val="tx1"/>
                </a:solidFill>
                <a:latin typeface="Open Sans" panose="020B0606030504020204" pitchFamily="34" charset="0"/>
              </a:rPr>
              <a:t>[28] … in some cases, </a:t>
            </a:r>
            <a:r>
              <a:rPr lang="en-US" sz="3600" dirty="0">
                <a:latin typeface="Open Sans" panose="020B0606030504020204" pitchFamily="34" charset="0"/>
              </a:rPr>
              <a:t>VCAT may exercise a discretion not to make a consent order </a:t>
            </a:r>
            <a:r>
              <a:rPr lang="en-US" sz="3600" b="0" dirty="0">
                <a:solidFill>
                  <a:schemeClr val="tx1"/>
                </a:solidFill>
                <a:latin typeface="Open Sans" panose="020B0606030504020204" pitchFamily="34" charset="0"/>
              </a:rPr>
              <a:t>to give effect to a settlement. </a:t>
            </a:r>
            <a:r>
              <a:rPr lang="en-US" sz="3600" dirty="0">
                <a:latin typeface="Open Sans" panose="020B0606030504020204" pitchFamily="34" charset="0"/>
              </a:rPr>
              <a:t>VCAT is </a:t>
            </a:r>
            <a:r>
              <a:rPr lang="en-US" sz="3600" u="sng" dirty="0">
                <a:latin typeface="Open Sans" panose="020B0606030504020204" pitchFamily="34" charset="0"/>
              </a:rPr>
              <a:t>not</a:t>
            </a:r>
            <a:r>
              <a:rPr lang="en-US" sz="3600" dirty="0">
                <a:latin typeface="Open Sans" panose="020B0606030504020204" pitchFamily="34" charset="0"/>
              </a:rPr>
              <a:t> a rubber stamp</a:t>
            </a:r>
            <a:r>
              <a:rPr lang="en-US" sz="3600" b="0" dirty="0">
                <a:latin typeface="Open Sans" panose="020B0606030504020204" pitchFamily="34" charset="0"/>
              </a:rPr>
              <a:t> …</a:t>
            </a:r>
          </a:p>
          <a:p>
            <a:pPr>
              <a:lnSpc>
                <a:spcPct val="170000"/>
              </a:lnSpc>
            </a:pPr>
            <a:r>
              <a:rPr lang="en-US" sz="3600" b="0" dirty="0">
                <a:solidFill>
                  <a:schemeClr val="tx1"/>
                </a:solidFill>
                <a:latin typeface="Open Sans" panose="020B0606030504020204" pitchFamily="34" charset="0"/>
              </a:rPr>
              <a:t>[29] …VCAT can still make the ‘correct or preferable decision’ in giving effect to a consent order … It is still the preferable decision </a:t>
            </a:r>
            <a:r>
              <a:rPr lang="en-US" sz="3600" dirty="0">
                <a:latin typeface="Open Sans" panose="020B0606030504020204" pitchFamily="34" charset="0"/>
              </a:rPr>
              <a:t>if it is within jurisdiction</a:t>
            </a:r>
            <a:r>
              <a:rPr lang="en-US" sz="3600" b="0" dirty="0">
                <a:latin typeface="Open Sans" panose="020B0606030504020204" pitchFamily="34" charset="0"/>
              </a:rPr>
              <a:t>, </a:t>
            </a:r>
            <a:r>
              <a:rPr lang="en-US" sz="3600" dirty="0">
                <a:latin typeface="Open Sans" panose="020B0606030504020204" pitchFamily="34" charset="0"/>
              </a:rPr>
              <a:t>reflects an agreement reached by the parties … the outcome is within the broad range of acceptable outcomes</a:t>
            </a:r>
            <a:r>
              <a:rPr lang="en-US" sz="3600" dirty="0">
                <a:solidFill>
                  <a:schemeClr val="tx1"/>
                </a:solidFill>
                <a:latin typeface="Open Sans" panose="020B0606030504020204" pitchFamily="34" charset="0"/>
              </a:rPr>
              <a:t> </a:t>
            </a:r>
            <a:r>
              <a:rPr lang="en-US" sz="3600" b="0" dirty="0">
                <a:solidFill>
                  <a:schemeClr val="tx1"/>
                </a:solidFill>
                <a:latin typeface="Open Sans" panose="020B0606030504020204" pitchFamily="34" charset="0"/>
              </a:rPr>
              <a:t>on the material before VCAT …</a:t>
            </a:r>
          </a:p>
          <a:p>
            <a:endParaRPr lang="en-US" sz="1200" b="0" dirty="0">
              <a:latin typeface="Open Sans" panose="020B0606030504020204" pitchFamily="34" charset="0"/>
            </a:endParaRPr>
          </a:p>
        </p:txBody>
      </p:sp>
      <p:cxnSp>
        <p:nvCxnSpPr>
          <p:cNvPr id="11" name="Straight Connector 10">
            <a:extLst>
              <a:ext uri="{FF2B5EF4-FFF2-40B4-BE49-F238E27FC236}">
                <a16:creationId xmlns:a16="http://schemas.microsoft.com/office/drawing/2014/main" id="{B127B414-4FC3-C143-B3D2-41D7A5F06B53}"/>
              </a:ext>
            </a:extLst>
          </p:cNvPr>
          <p:cNvCxnSpPr>
            <a:cxnSpLocks/>
          </p:cNvCxnSpPr>
          <p:nvPr/>
        </p:nvCxnSpPr>
        <p:spPr>
          <a:xfrm>
            <a:off x="6124575" y="2168525"/>
            <a:ext cx="0" cy="33131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19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08098-72A8-8341-834A-30649D5FE0A3}"/>
              </a:ext>
            </a:extLst>
          </p:cNvPr>
          <p:cNvSpPr>
            <a:spLocks noGrp="1"/>
          </p:cNvSpPr>
          <p:nvPr>
            <p:ph type="title"/>
          </p:nvPr>
        </p:nvSpPr>
        <p:spPr/>
        <p:txBody>
          <a:bodyPr/>
          <a:lstStyle/>
          <a:p>
            <a:r>
              <a:rPr lang="en-US" dirty="0"/>
              <a:t>Guidance</a:t>
            </a:r>
          </a:p>
        </p:txBody>
      </p:sp>
      <p:sp>
        <p:nvSpPr>
          <p:cNvPr id="6" name="Content Placeholder 5">
            <a:extLst>
              <a:ext uri="{FF2B5EF4-FFF2-40B4-BE49-F238E27FC236}">
                <a16:creationId xmlns:a16="http://schemas.microsoft.com/office/drawing/2014/main" id="{C3442117-FE63-8249-AF6F-853D96AD25FD}"/>
              </a:ext>
            </a:extLst>
          </p:cNvPr>
          <p:cNvSpPr>
            <a:spLocks noGrp="1"/>
          </p:cNvSpPr>
          <p:nvPr>
            <p:ph idx="1"/>
          </p:nvPr>
        </p:nvSpPr>
        <p:spPr>
          <a:xfrm>
            <a:off x="1471557" y="2156346"/>
            <a:ext cx="4243443" cy="3334120"/>
          </a:xfrm>
        </p:spPr>
        <p:txBody>
          <a:bodyPr/>
          <a:lstStyle/>
          <a:p>
            <a:r>
              <a:rPr lang="en-US" dirty="0"/>
              <a:t>VCAT Practice Note </a:t>
            </a:r>
          </a:p>
          <a:p>
            <a:r>
              <a:rPr lang="en-US" sz="1800" dirty="0">
                <a:solidFill>
                  <a:schemeClr val="tx1"/>
                </a:solidFill>
              </a:rPr>
              <a:t>PNVCAT 1 – Common procedures</a:t>
            </a:r>
          </a:p>
          <a:p>
            <a:endParaRPr lang="en-US" dirty="0">
              <a:solidFill>
                <a:schemeClr val="tx1"/>
              </a:solidFill>
            </a:endParaRPr>
          </a:p>
          <a:p>
            <a:r>
              <a:rPr lang="en-US" sz="1800" b="1" dirty="0">
                <a:solidFill>
                  <a:schemeClr val="tx1"/>
                </a:solidFill>
              </a:rPr>
              <a:t>‘How do I seek a consent order?’</a:t>
            </a:r>
          </a:p>
          <a:p>
            <a:r>
              <a:rPr lang="en-US" sz="1800" dirty="0">
                <a:solidFill>
                  <a:schemeClr val="tx1"/>
                </a:solidFill>
              </a:rPr>
              <a:t>(</a:t>
            </a:r>
            <a:r>
              <a:rPr lang="en-US" sz="1400" dirty="0">
                <a:solidFill>
                  <a:schemeClr val="tx1"/>
                </a:solidFill>
              </a:rPr>
              <a:t>Clauses 33 to 41)</a:t>
            </a:r>
          </a:p>
        </p:txBody>
      </p:sp>
      <p:sp>
        <p:nvSpPr>
          <p:cNvPr id="7" name="Date Placeholder 6">
            <a:extLst>
              <a:ext uri="{FF2B5EF4-FFF2-40B4-BE49-F238E27FC236}">
                <a16:creationId xmlns:a16="http://schemas.microsoft.com/office/drawing/2014/main" id="{6B997600-73BA-7A45-BB94-ECFF6F41C991}"/>
              </a:ext>
            </a:extLst>
          </p:cNvPr>
          <p:cNvSpPr>
            <a:spLocks noGrp="1"/>
          </p:cNvSpPr>
          <p:nvPr>
            <p:ph type="dt" sz="half" idx="10"/>
          </p:nvPr>
        </p:nvSpPr>
        <p:spPr/>
        <p:txBody>
          <a:bodyPr/>
          <a:lstStyle/>
          <a:p>
            <a:r>
              <a:rPr lang="en-AU" dirty="0"/>
              <a:t>23 </a:t>
            </a:r>
            <a:fld id="{7405ECBF-7E05-4730-8D6E-D3CC3D590E7F}" type="datetime6">
              <a:rPr lang="en-AU" smtClean="0"/>
              <a:t>November 23</a:t>
            </a:fld>
            <a:endParaRPr lang="en-US" dirty="0"/>
          </a:p>
        </p:txBody>
      </p:sp>
      <p:sp>
        <p:nvSpPr>
          <p:cNvPr id="9" name="Slide Number Placeholder 8">
            <a:extLst>
              <a:ext uri="{FF2B5EF4-FFF2-40B4-BE49-F238E27FC236}">
                <a16:creationId xmlns:a16="http://schemas.microsoft.com/office/drawing/2014/main" id="{C734B5E3-532A-AE40-BC88-518803CDDA33}"/>
              </a:ext>
            </a:extLst>
          </p:cNvPr>
          <p:cNvSpPr>
            <a:spLocks noGrp="1"/>
          </p:cNvSpPr>
          <p:nvPr>
            <p:ph type="sldNum" sz="quarter" idx="12"/>
          </p:nvPr>
        </p:nvSpPr>
        <p:spPr/>
        <p:txBody>
          <a:bodyPr/>
          <a:lstStyle/>
          <a:p>
            <a:fld id="{FFA79FD1-30C7-814C-AB57-67FD700BFFDE}" type="slidenum">
              <a:rPr lang="en-US" smtClean="0"/>
              <a:t>6</a:t>
            </a:fld>
            <a:endParaRPr lang="en-US" dirty="0"/>
          </a:p>
        </p:txBody>
      </p:sp>
      <p:sp>
        <p:nvSpPr>
          <p:cNvPr id="16" name="Content Placeholder 5">
            <a:extLst>
              <a:ext uri="{FF2B5EF4-FFF2-40B4-BE49-F238E27FC236}">
                <a16:creationId xmlns:a16="http://schemas.microsoft.com/office/drawing/2014/main" id="{A2A329FF-0C95-F54C-A9A2-7386FD5C6310}"/>
              </a:ext>
            </a:extLst>
          </p:cNvPr>
          <p:cNvSpPr txBox="1">
            <a:spLocks/>
          </p:cNvSpPr>
          <p:nvPr/>
        </p:nvSpPr>
        <p:spPr>
          <a:xfrm>
            <a:off x="6857944" y="2156346"/>
            <a:ext cx="4243443" cy="333412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400" b="1" kern="1200">
                <a:solidFill>
                  <a:schemeClr val="accent3"/>
                </a:solidFill>
                <a:latin typeface="+mn-lt"/>
                <a:ea typeface="+mn-ea"/>
                <a:cs typeface="+mn-cs"/>
              </a:defRPr>
            </a:lvl1pPr>
            <a:lvl2pPr marL="0" indent="0" algn="l" defTabSz="914400" rtl="0" eaLnBrk="1" latinLnBrk="0" hangingPunct="1">
              <a:lnSpc>
                <a:spcPct val="100000"/>
              </a:lnSpc>
              <a:spcBef>
                <a:spcPts val="300"/>
              </a:spcBef>
              <a:spcAft>
                <a:spcPts val="0"/>
              </a:spcAft>
              <a:buClr>
                <a:schemeClr val="accent1"/>
              </a:buClr>
              <a:buFont typeface="Wingdings 2" pitchFamily="18" charset="2"/>
              <a:buNone/>
              <a:defRPr sz="1800" b="1" kern="1200">
                <a:solidFill>
                  <a:schemeClr val="accent6"/>
                </a:solidFill>
                <a:latin typeface="+mn-lt"/>
                <a:ea typeface="+mn-ea"/>
                <a:cs typeface="+mn-cs"/>
              </a:defRPr>
            </a:lvl2pPr>
            <a:lvl3pPr marL="288000" indent="-360000" algn="l" defTabSz="914400" rtl="0" eaLnBrk="1" latinLnBrk="0" hangingPunct="1">
              <a:lnSpc>
                <a:spcPct val="100000"/>
              </a:lnSpc>
              <a:spcBef>
                <a:spcPts val="250"/>
              </a:spcBef>
              <a:spcAft>
                <a:spcPts val="0"/>
              </a:spcAft>
              <a:buClr>
                <a:schemeClr val="accent1"/>
              </a:buClr>
              <a:buFont typeface="Wingdings 2" pitchFamily="18"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Clr>
                <a:schemeClr val="accent1"/>
              </a:buClr>
              <a:buFont typeface="Wingdings 2" pitchFamily="18" charset="2"/>
              <a:buNone/>
              <a:tabLst/>
              <a:defRPr sz="1300" kern="1200">
                <a:solidFill>
                  <a:schemeClr val="accent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sz="1000" dirty="0">
              <a:latin typeface="Open Sans" panose="020B0606030504020204" pitchFamily="34" charset="0"/>
            </a:endParaRPr>
          </a:p>
        </p:txBody>
      </p:sp>
      <p:cxnSp>
        <p:nvCxnSpPr>
          <p:cNvPr id="11" name="Straight Connector 10">
            <a:extLst>
              <a:ext uri="{FF2B5EF4-FFF2-40B4-BE49-F238E27FC236}">
                <a16:creationId xmlns:a16="http://schemas.microsoft.com/office/drawing/2014/main" id="{B127B414-4FC3-C143-B3D2-41D7A5F06B53}"/>
              </a:ext>
            </a:extLst>
          </p:cNvPr>
          <p:cNvCxnSpPr>
            <a:cxnSpLocks/>
          </p:cNvCxnSpPr>
          <p:nvPr/>
        </p:nvCxnSpPr>
        <p:spPr>
          <a:xfrm>
            <a:off x="6124575" y="2168525"/>
            <a:ext cx="0" cy="3313113"/>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39B9370-6DB1-056B-CA39-F4C0EC5DF227}"/>
              </a:ext>
            </a:extLst>
          </p:cNvPr>
          <p:cNvSpPr txBox="1"/>
          <p:nvPr/>
        </p:nvSpPr>
        <p:spPr>
          <a:xfrm>
            <a:off x="6534151" y="2092818"/>
            <a:ext cx="4426526" cy="3046988"/>
          </a:xfrm>
          <a:prstGeom prst="rect">
            <a:avLst/>
          </a:prstGeom>
          <a:noFill/>
        </p:spPr>
        <p:txBody>
          <a:bodyPr wrap="square">
            <a:spAutoFit/>
          </a:bodyPr>
          <a:lstStyle/>
          <a:p>
            <a:r>
              <a:rPr lang="en-AU" sz="1200" dirty="0"/>
              <a:t>[33]  An application for a </a:t>
            </a:r>
            <a:r>
              <a:rPr lang="en-AU" sz="1200" b="1" dirty="0">
                <a:solidFill>
                  <a:schemeClr val="accent3"/>
                </a:solidFill>
              </a:rPr>
              <a:t>consent order may seek a procedural order</a:t>
            </a:r>
            <a:r>
              <a:rPr lang="en-AU" sz="1200" dirty="0">
                <a:solidFill>
                  <a:schemeClr val="accent3"/>
                </a:solidFill>
              </a:rPr>
              <a:t>, </a:t>
            </a:r>
            <a:r>
              <a:rPr lang="en-AU" sz="1200" b="1" dirty="0">
                <a:solidFill>
                  <a:schemeClr val="accent3"/>
                </a:solidFill>
              </a:rPr>
              <a:t>or a final order </a:t>
            </a:r>
            <a:r>
              <a:rPr lang="en-AU" sz="1200" dirty="0"/>
              <a:t>that ends the proceeding. </a:t>
            </a:r>
          </a:p>
          <a:p>
            <a:endParaRPr lang="en-AU" sz="1200" dirty="0"/>
          </a:p>
          <a:p>
            <a:r>
              <a:rPr lang="en-AU" sz="1200" dirty="0"/>
              <a:t>[34] The parties seeking a consent order should file with the Tribunal: </a:t>
            </a:r>
          </a:p>
          <a:p>
            <a:endParaRPr lang="en-AU" sz="1200" dirty="0"/>
          </a:p>
          <a:p>
            <a:pPr marL="228600" indent="-228600">
              <a:buAutoNum type="alphaLcParenBoth"/>
            </a:pPr>
            <a:r>
              <a:rPr lang="en-AU" sz="1200" dirty="0"/>
              <a:t>a </a:t>
            </a:r>
            <a:r>
              <a:rPr lang="en-AU" sz="1200" b="1" dirty="0">
                <a:solidFill>
                  <a:schemeClr val="accent3"/>
                </a:solidFill>
              </a:rPr>
              <a:t>document clearly setting out the proposed orders sought </a:t>
            </a:r>
            <a:r>
              <a:rPr lang="en-AU" sz="1200" dirty="0"/>
              <a:t>(e.g. a draft or ‘minutes’ of proposed consent orders); </a:t>
            </a:r>
          </a:p>
          <a:p>
            <a:pPr marL="228600" indent="-228600">
              <a:buAutoNum type="alphaLcParenBoth"/>
            </a:pPr>
            <a:endParaRPr lang="en-AU" sz="1200" dirty="0"/>
          </a:p>
          <a:p>
            <a:pPr marL="228600" indent="-228600">
              <a:buAutoNum type="alphaLcParenBoth"/>
            </a:pPr>
            <a:r>
              <a:rPr lang="en-AU" sz="1200" dirty="0"/>
              <a:t>if relevant, </a:t>
            </a:r>
            <a:r>
              <a:rPr lang="en-AU" sz="1200" b="1" dirty="0">
                <a:solidFill>
                  <a:schemeClr val="accent3"/>
                </a:solidFill>
              </a:rPr>
              <a:t>an explanation of why the orders are sought or what they are intended to achieve</a:t>
            </a:r>
            <a:r>
              <a:rPr lang="en-AU" sz="1200" dirty="0"/>
              <a:t>; and </a:t>
            </a:r>
          </a:p>
          <a:p>
            <a:pPr marL="228600" indent="-228600">
              <a:buAutoNum type="alphaLcParenBoth"/>
            </a:pPr>
            <a:endParaRPr lang="en-AU" sz="1200" dirty="0"/>
          </a:p>
          <a:p>
            <a:pPr marL="228600" indent="-228600">
              <a:buAutoNum type="alphaLcParenBoth"/>
            </a:pPr>
            <a:r>
              <a:rPr lang="en-AU" sz="1200" dirty="0"/>
              <a:t>the </a:t>
            </a:r>
            <a:r>
              <a:rPr lang="en-AU" sz="1200" b="1" dirty="0">
                <a:solidFill>
                  <a:schemeClr val="accent3"/>
                </a:solidFill>
              </a:rPr>
              <a:t>unambiguous consent of each party </a:t>
            </a:r>
            <a:r>
              <a:rPr lang="en-AU" sz="1200" dirty="0"/>
              <a:t>to the terms of the proposed order. This will ordinarily require the signature of each party or their nominated representative</a:t>
            </a:r>
          </a:p>
        </p:txBody>
      </p:sp>
    </p:spTree>
    <p:extLst>
      <p:ext uri="{BB962C8B-B14F-4D97-AF65-F5344CB8AC3E}">
        <p14:creationId xmlns:p14="http://schemas.microsoft.com/office/powerpoint/2010/main" val="8890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08098-72A8-8341-834A-30649D5FE0A3}"/>
              </a:ext>
            </a:extLst>
          </p:cNvPr>
          <p:cNvSpPr>
            <a:spLocks noGrp="1"/>
          </p:cNvSpPr>
          <p:nvPr>
            <p:ph type="title"/>
          </p:nvPr>
        </p:nvSpPr>
        <p:spPr>
          <a:xfrm>
            <a:off x="604759" y="933274"/>
            <a:ext cx="9642270" cy="865132"/>
          </a:xfrm>
        </p:spPr>
        <p:txBody>
          <a:bodyPr/>
          <a:lstStyle/>
          <a:p>
            <a:r>
              <a:rPr lang="en-US" dirty="0"/>
              <a:t>How long is a piece of string?</a:t>
            </a:r>
          </a:p>
        </p:txBody>
      </p:sp>
      <p:pic>
        <p:nvPicPr>
          <p:cNvPr id="3" name="Content Placeholder 2">
            <a:extLst>
              <a:ext uri="{FF2B5EF4-FFF2-40B4-BE49-F238E27FC236}">
                <a16:creationId xmlns:a16="http://schemas.microsoft.com/office/drawing/2014/main" id="{42046FD6-3DB7-2C75-A7F5-947B6291E9F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262683" y="2205701"/>
            <a:ext cx="3123393" cy="3335338"/>
          </a:xfrm>
        </p:spPr>
      </p:pic>
      <p:sp>
        <p:nvSpPr>
          <p:cNvPr id="7" name="Date Placeholder 6">
            <a:extLst>
              <a:ext uri="{FF2B5EF4-FFF2-40B4-BE49-F238E27FC236}">
                <a16:creationId xmlns:a16="http://schemas.microsoft.com/office/drawing/2014/main" id="{6B997600-73BA-7A45-BB94-ECFF6F41C991}"/>
              </a:ext>
            </a:extLst>
          </p:cNvPr>
          <p:cNvSpPr>
            <a:spLocks noGrp="1"/>
          </p:cNvSpPr>
          <p:nvPr>
            <p:ph type="dt" sz="half" idx="10"/>
          </p:nvPr>
        </p:nvSpPr>
        <p:spPr/>
        <p:txBody>
          <a:bodyPr/>
          <a:lstStyle/>
          <a:p>
            <a:r>
              <a:rPr lang="en-AU" dirty="0"/>
              <a:t>23 </a:t>
            </a:r>
            <a:fld id="{7405ECBF-7E05-4730-8D6E-D3CC3D590E7F}" type="datetime6">
              <a:rPr lang="en-AU" smtClean="0"/>
              <a:t>November 23</a:t>
            </a:fld>
            <a:endParaRPr lang="en-US" dirty="0"/>
          </a:p>
        </p:txBody>
      </p:sp>
      <p:sp>
        <p:nvSpPr>
          <p:cNvPr id="9" name="Slide Number Placeholder 8">
            <a:extLst>
              <a:ext uri="{FF2B5EF4-FFF2-40B4-BE49-F238E27FC236}">
                <a16:creationId xmlns:a16="http://schemas.microsoft.com/office/drawing/2014/main" id="{C734B5E3-532A-AE40-BC88-518803CDDA33}"/>
              </a:ext>
            </a:extLst>
          </p:cNvPr>
          <p:cNvSpPr>
            <a:spLocks noGrp="1"/>
          </p:cNvSpPr>
          <p:nvPr>
            <p:ph type="sldNum" sz="quarter" idx="12"/>
          </p:nvPr>
        </p:nvSpPr>
        <p:spPr/>
        <p:txBody>
          <a:bodyPr/>
          <a:lstStyle/>
          <a:p>
            <a:fld id="{FFA79FD1-30C7-814C-AB57-67FD700BFFDE}" type="slidenum">
              <a:rPr lang="en-US" smtClean="0"/>
              <a:t>7</a:t>
            </a:fld>
            <a:endParaRPr lang="en-US" dirty="0"/>
          </a:p>
        </p:txBody>
      </p:sp>
      <p:sp>
        <p:nvSpPr>
          <p:cNvPr id="16" name="Content Placeholder 5">
            <a:extLst>
              <a:ext uri="{FF2B5EF4-FFF2-40B4-BE49-F238E27FC236}">
                <a16:creationId xmlns:a16="http://schemas.microsoft.com/office/drawing/2014/main" id="{A2A329FF-0C95-F54C-A9A2-7386FD5C6310}"/>
              </a:ext>
            </a:extLst>
          </p:cNvPr>
          <p:cNvSpPr txBox="1">
            <a:spLocks/>
          </p:cNvSpPr>
          <p:nvPr/>
        </p:nvSpPr>
        <p:spPr>
          <a:xfrm>
            <a:off x="6857944" y="1977235"/>
            <a:ext cx="4614477" cy="4287977"/>
          </a:xfrm>
          <a:prstGeom prst="rect">
            <a:avLst/>
          </a:prstGeom>
        </p:spPr>
        <p:txBody>
          <a:bodyPr vert="horz" lIns="0" tIns="0" rIns="0" bIns="0" rtlCol="0" anchor="t" anchorCtr="0">
            <a:normAutofit fontScale="40000" lnSpcReduction="20000"/>
          </a:bodyPr>
          <a:lstStyle>
            <a:lvl1pPr marL="0" indent="0" algn="l" defTabSz="914400" rtl="0" eaLnBrk="1" latinLnBrk="0" hangingPunct="1">
              <a:lnSpc>
                <a:spcPct val="90000"/>
              </a:lnSpc>
              <a:spcBef>
                <a:spcPts val="1200"/>
              </a:spcBef>
              <a:buClr>
                <a:schemeClr val="accent1"/>
              </a:buClr>
              <a:buFont typeface="Wingdings 2" pitchFamily="18" charset="2"/>
              <a:buNone/>
              <a:defRPr sz="2400" b="1" kern="1200">
                <a:solidFill>
                  <a:schemeClr val="accent3"/>
                </a:solidFill>
                <a:latin typeface="+mn-lt"/>
                <a:ea typeface="+mn-ea"/>
                <a:cs typeface="+mn-cs"/>
              </a:defRPr>
            </a:lvl1pPr>
            <a:lvl2pPr marL="0" indent="0" algn="l" defTabSz="914400" rtl="0" eaLnBrk="1" latinLnBrk="0" hangingPunct="1">
              <a:lnSpc>
                <a:spcPct val="100000"/>
              </a:lnSpc>
              <a:spcBef>
                <a:spcPts val="300"/>
              </a:spcBef>
              <a:spcAft>
                <a:spcPts val="0"/>
              </a:spcAft>
              <a:buClr>
                <a:schemeClr val="accent1"/>
              </a:buClr>
              <a:buFont typeface="Wingdings 2" pitchFamily="18" charset="2"/>
              <a:buNone/>
              <a:defRPr sz="1800" b="1" kern="1200">
                <a:solidFill>
                  <a:schemeClr val="accent6"/>
                </a:solidFill>
                <a:latin typeface="+mn-lt"/>
                <a:ea typeface="+mn-ea"/>
                <a:cs typeface="+mn-cs"/>
              </a:defRPr>
            </a:lvl2pPr>
            <a:lvl3pPr marL="288000" indent="-360000" algn="l" defTabSz="914400" rtl="0" eaLnBrk="1" latinLnBrk="0" hangingPunct="1">
              <a:lnSpc>
                <a:spcPct val="100000"/>
              </a:lnSpc>
              <a:spcBef>
                <a:spcPts val="250"/>
              </a:spcBef>
              <a:spcAft>
                <a:spcPts val="0"/>
              </a:spcAft>
              <a:buClr>
                <a:schemeClr val="accent1"/>
              </a:buClr>
              <a:buFont typeface="Wingdings 2" pitchFamily="18"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Clr>
                <a:schemeClr val="accent1"/>
              </a:buClr>
              <a:buFont typeface="Wingdings 2" pitchFamily="18" charset="2"/>
              <a:buNone/>
              <a:tabLst/>
              <a:defRPr sz="1300" kern="1200">
                <a:solidFill>
                  <a:schemeClr val="accent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lvl="1">
              <a:lnSpc>
                <a:spcPct val="170000"/>
              </a:lnSpc>
            </a:pPr>
            <a:r>
              <a:rPr lang="en-US" sz="2900" b="0" dirty="0">
                <a:solidFill>
                  <a:schemeClr val="tx1"/>
                </a:solidFill>
                <a:latin typeface="Open Sans" panose="020B0606030504020204" pitchFamily="34" charset="0"/>
              </a:rPr>
              <a:t>[35] Proposed consent orders … should be in as </a:t>
            </a:r>
            <a:r>
              <a:rPr lang="en-US" sz="2900" dirty="0">
                <a:solidFill>
                  <a:schemeClr val="accent3"/>
                </a:solidFill>
                <a:latin typeface="Open Sans" panose="020B0606030504020204" pitchFamily="34" charset="0"/>
              </a:rPr>
              <a:t>precise terms </a:t>
            </a:r>
            <a:r>
              <a:rPr lang="en-US" sz="2900" b="0" dirty="0">
                <a:solidFill>
                  <a:schemeClr val="tx1"/>
                </a:solidFill>
                <a:latin typeface="Open Sans" panose="020B0606030504020204" pitchFamily="34" charset="0"/>
              </a:rPr>
              <a:t>as possible … in a form that is </a:t>
            </a:r>
            <a:r>
              <a:rPr lang="en-US" sz="2900" dirty="0">
                <a:solidFill>
                  <a:schemeClr val="accent3"/>
                </a:solidFill>
                <a:latin typeface="Open Sans" panose="020B0606030504020204" pitchFamily="34" charset="0"/>
              </a:rPr>
              <a:t>within the power of the Tribunal </a:t>
            </a:r>
            <a:r>
              <a:rPr lang="en-US" sz="2900" b="0" dirty="0">
                <a:solidFill>
                  <a:schemeClr val="tx1"/>
                </a:solidFill>
                <a:latin typeface="Open Sans" panose="020B0606030504020204" pitchFamily="34" charset="0"/>
              </a:rPr>
              <a:t>to make having regard to its </a:t>
            </a:r>
            <a:r>
              <a:rPr lang="en-US" sz="2900" dirty="0">
                <a:solidFill>
                  <a:schemeClr val="accent3"/>
                </a:solidFill>
                <a:latin typeface="Open Sans" panose="020B0606030504020204" pitchFamily="34" charset="0"/>
              </a:rPr>
              <a:t>jurisdiction</a:t>
            </a:r>
            <a:r>
              <a:rPr lang="en-US" sz="2900" b="0" dirty="0">
                <a:solidFill>
                  <a:schemeClr val="tx1"/>
                </a:solidFill>
                <a:latin typeface="Open Sans" panose="020B0606030504020204" pitchFamily="34" charset="0"/>
              </a:rPr>
              <a:t> …</a:t>
            </a:r>
          </a:p>
          <a:p>
            <a:pPr lvl="1">
              <a:lnSpc>
                <a:spcPct val="170000"/>
              </a:lnSpc>
            </a:pPr>
            <a:endParaRPr lang="en-US" sz="2900" b="0" dirty="0">
              <a:solidFill>
                <a:schemeClr val="tx1"/>
              </a:solidFill>
              <a:latin typeface="Open Sans" panose="020B0606030504020204" pitchFamily="34" charset="0"/>
            </a:endParaRPr>
          </a:p>
          <a:p>
            <a:pPr lvl="1">
              <a:lnSpc>
                <a:spcPct val="170000"/>
              </a:lnSpc>
            </a:pPr>
            <a:r>
              <a:rPr lang="en-US" sz="2900" b="0" dirty="0">
                <a:solidFill>
                  <a:schemeClr val="tx1"/>
                </a:solidFill>
                <a:latin typeface="Open Sans" panose="020B0606030504020204" pitchFamily="34" charset="0"/>
              </a:rPr>
              <a:t>[37] If the proposed consent order makes reference to </a:t>
            </a:r>
            <a:r>
              <a:rPr lang="en-US" sz="2900" dirty="0">
                <a:solidFill>
                  <a:schemeClr val="accent3"/>
                </a:solidFill>
                <a:latin typeface="Open Sans" panose="020B0606030504020204" pitchFamily="34" charset="0"/>
              </a:rPr>
              <a:t>a new document</a:t>
            </a:r>
            <a:r>
              <a:rPr lang="en-US" sz="2900" b="0" dirty="0">
                <a:solidFill>
                  <a:schemeClr val="accent3"/>
                </a:solidFill>
                <a:latin typeface="Open Sans" panose="020B0606030504020204" pitchFamily="34" charset="0"/>
              </a:rPr>
              <a:t> </a:t>
            </a:r>
            <a:r>
              <a:rPr lang="en-US" sz="2900" b="0" dirty="0">
                <a:solidFill>
                  <a:schemeClr val="tx1"/>
                </a:solidFill>
                <a:latin typeface="Open Sans" panose="020B0606030504020204" pitchFamily="34" charset="0"/>
              </a:rPr>
              <a:t>… </a:t>
            </a:r>
            <a:r>
              <a:rPr lang="en-US" sz="2900" dirty="0">
                <a:solidFill>
                  <a:schemeClr val="accent3"/>
                </a:solidFill>
                <a:latin typeface="Open Sans" panose="020B0606030504020204" pitchFamily="34" charset="0"/>
              </a:rPr>
              <a:t>a copy</a:t>
            </a:r>
            <a:r>
              <a:rPr lang="en-US" sz="2900" dirty="0">
                <a:solidFill>
                  <a:schemeClr val="accent3">
                    <a:lumMod val="60000"/>
                    <a:lumOff val="40000"/>
                  </a:schemeClr>
                </a:solidFill>
                <a:latin typeface="Open Sans" panose="020B0606030504020204" pitchFamily="34" charset="0"/>
              </a:rPr>
              <a:t> </a:t>
            </a:r>
            <a:r>
              <a:rPr lang="en-US" sz="2900" b="0" dirty="0">
                <a:solidFill>
                  <a:schemeClr val="tx1"/>
                </a:solidFill>
                <a:latin typeface="Open Sans" panose="020B0606030504020204" pitchFamily="34" charset="0"/>
              </a:rPr>
              <a:t>of that other document </a:t>
            </a:r>
            <a:r>
              <a:rPr lang="en-US" sz="2900" dirty="0">
                <a:solidFill>
                  <a:schemeClr val="accent3"/>
                </a:solidFill>
                <a:latin typeface="Open Sans" panose="020B0606030504020204" pitchFamily="34" charset="0"/>
              </a:rPr>
              <a:t>should be included…</a:t>
            </a:r>
          </a:p>
          <a:p>
            <a:pPr lvl="1">
              <a:lnSpc>
                <a:spcPct val="170000"/>
              </a:lnSpc>
            </a:pPr>
            <a:endParaRPr lang="en-US" sz="2900" b="0" dirty="0">
              <a:solidFill>
                <a:schemeClr val="accent3">
                  <a:lumMod val="60000"/>
                  <a:lumOff val="40000"/>
                </a:schemeClr>
              </a:solidFill>
              <a:latin typeface="Open Sans" panose="020B0606030504020204" pitchFamily="34" charset="0"/>
            </a:endParaRPr>
          </a:p>
          <a:p>
            <a:pPr lvl="1">
              <a:lnSpc>
                <a:spcPct val="170000"/>
              </a:lnSpc>
            </a:pPr>
            <a:r>
              <a:rPr lang="en-US" sz="2900" b="0" dirty="0">
                <a:latin typeface="Open Sans" panose="020B0606030504020204" pitchFamily="34" charset="0"/>
              </a:rPr>
              <a:t>[38] </a:t>
            </a:r>
            <a:r>
              <a:rPr lang="en-US" sz="2900" dirty="0">
                <a:solidFill>
                  <a:schemeClr val="tx1"/>
                </a:solidFill>
                <a:latin typeface="Open Sans" panose="020B0606030504020204" pitchFamily="34" charset="0"/>
              </a:rPr>
              <a:t>The Tribunal may </a:t>
            </a:r>
            <a:r>
              <a:rPr lang="en-US" sz="2900" b="0" dirty="0">
                <a:solidFill>
                  <a:schemeClr val="tx1"/>
                </a:solidFill>
                <a:latin typeface="Open Sans" panose="020B0606030504020204" pitchFamily="34" charset="0"/>
              </a:rPr>
              <a:t>… </a:t>
            </a:r>
            <a:r>
              <a:rPr lang="en-US" sz="2900" dirty="0">
                <a:solidFill>
                  <a:schemeClr val="tx1"/>
                </a:solidFill>
                <a:latin typeface="Open Sans" panose="020B0606030504020204" pitchFamily="34" charset="0"/>
              </a:rPr>
              <a:t>amend the wording or format of a consent order</a:t>
            </a:r>
            <a:r>
              <a:rPr lang="en-US" sz="2900" b="0" dirty="0">
                <a:solidFill>
                  <a:schemeClr val="tx1"/>
                </a:solidFill>
                <a:latin typeface="Open Sans" panose="020B0606030504020204" pitchFamily="34" charset="0"/>
              </a:rPr>
              <a:t> … </a:t>
            </a:r>
            <a:r>
              <a:rPr lang="en-US" sz="2900" b="0" dirty="0">
                <a:latin typeface="Open Sans" panose="020B0606030504020204" pitchFamily="34" charset="0"/>
              </a:rPr>
              <a:t>to:</a:t>
            </a:r>
          </a:p>
          <a:p>
            <a:pPr marL="285750" lvl="1" indent="-285750">
              <a:lnSpc>
                <a:spcPct val="170000"/>
              </a:lnSpc>
              <a:buFont typeface="Arial" panose="020B0604020202020204" pitchFamily="34" charset="0"/>
              <a:buChar char="•"/>
            </a:pPr>
            <a:r>
              <a:rPr lang="en-US" sz="2900" b="0" dirty="0">
                <a:latin typeface="Open Sans" panose="020B0606030504020204" pitchFamily="34" charset="0"/>
              </a:rPr>
              <a:t>Conform with </a:t>
            </a:r>
            <a:r>
              <a:rPr lang="en-US" sz="2900" dirty="0">
                <a:solidFill>
                  <a:schemeClr val="accent3"/>
                </a:solidFill>
                <a:latin typeface="Open Sans" panose="020B0606030504020204" pitchFamily="34" charset="0"/>
              </a:rPr>
              <a:t>standard orders</a:t>
            </a:r>
            <a:r>
              <a:rPr lang="en-US" sz="2900" b="0" dirty="0">
                <a:latin typeface="Open Sans" panose="020B0606030504020204" pitchFamily="34" charset="0"/>
              </a:rPr>
              <a:t>, and</a:t>
            </a:r>
          </a:p>
          <a:p>
            <a:pPr marL="285750" lvl="1" indent="-285750">
              <a:lnSpc>
                <a:spcPct val="170000"/>
              </a:lnSpc>
              <a:buFont typeface="Arial" panose="020B0604020202020204" pitchFamily="34" charset="0"/>
              <a:buChar char="•"/>
            </a:pPr>
            <a:r>
              <a:rPr lang="en-US" sz="2900" b="0" dirty="0">
                <a:latin typeface="Open Sans" panose="020B0606030504020204" pitchFamily="34" charset="0"/>
              </a:rPr>
              <a:t>Ensure it is </a:t>
            </a:r>
            <a:r>
              <a:rPr lang="en-US" sz="2900" dirty="0">
                <a:solidFill>
                  <a:schemeClr val="accent3"/>
                </a:solidFill>
                <a:latin typeface="Open Sans" panose="020B0606030504020204" pitchFamily="34" charset="0"/>
              </a:rPr>
              <a:t>within its power and jurisdiction</a:t>
            </a:r>
            <a:r>
              <a:rPr lang="en-US" sz="2900" b="0" dirty="0">
                <a:latin typeface="Open Sans" panose="020B0606030504020204" pitchFamily="34" charset="0"/>
              </a:rPr>
              <a:t>.</a:t>
            </a:r>
          </a:p>
          <a:p>
            <a:pPr lvl="1">
              <a:lnSpc>
                <a:spcPct val="170000"/>
              </a:lnSpc>
            </a:pPr>
            <a:r>
              <a:rPr lang="en-US" sz="2900" u="sng" dirty="0">
                <a:solidFill>
                  <a:schemeClr val="tx1"/>
                </a:solidFill>
                <a:latin typeface="Open Sans" panose="020B0606030504020204" pitchFamily="34" charset="0"/>
              </a:rPr>
              <a:t>But the intent of the consent order is preserved. </a:t>
            </a:r>
          </a:p>
          <a:p>
            <a:pPr lvl="1"/>
            <a:endParaRPr lang="en-US" sz="1400" b="0" dirty="0">
              <a:latin typeface="Open Sans" panose="020B0606030504020204" pitchFamily="34" charset="0"/>
            </a:endParaRPr>
          </a:p>
          <a:p>
            <a:pPr lvl="1"/>
            <a:endParaRPr lang="en-US" dirty="0">
              <a:latin typeface="Open Sans" panose="020B0606030504020204" pitchFamily="34" charset="0"/>
            </a:endParaRPr>
          </a:p>
        </p:txBody>
      </p:sp>
      <p:pic>
        <p:nvPicPr>
          <p:cNvPr id="5" name="Picture 4" descr="Close-up of package with blank tag">
            <a:extLst>
              <a:ext uri="{FF2B5EF4-FFF2-40B4-BE49-F238E27FC236}">
                <a16:creationId xmlns:a16="http://schemas.microsoft.com/office/drawing/2014/main" id="{81157564-9340-7083-8638-56839838FD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759" y="2151854"/>
            <a:ext cx="4978904" cy="3397077"/>
          </a:xfrm>
          <a:prstGeom prst="rect">
            <a:avLst/>
          </a:prstGeom>
        </p:spPr>
      </p:pic>
      <p:sp>
        <p:nvSpPr>
          <p:cNvPr id="10" name="TextBox 9">
            <a:extLst>
              <a:ext uri="{FF2B5EF4-FFF2-40B4-BE49-F238E27FC236}">
                <a16:creationId xmlns:a16="http://schemas.microsoft.com/office/drawing/2014/main" id="{6F1EE3DF-ABE6-5801-81F7-51678CB7E3F5}"/>
              </a:ext>
            </a:extLst>
          </p:cNvPr>
          <p:cNvSpPr txBox="1"/>
          <p:nvPr/>
        </p:nvSpPr>
        <p:spPr>
          <a:xfrm>
            <a:off x="3387436" y="4339244"/>
            <a:ext cx="1188720" cy="461665"/>
          </a:xfrm>
          <a:prstGeom prst="rect">
            <a:avLst/>
          </a:prstGeom>
          <a:noFill/>
        </p:spPr>
        <p:txBody>
          <a:bodyPr wrap="square" rtlCol="0">
            <a:spAutoFit/>
          </a:bodyPr>
          <a:lstStyle/>
          <a:p>
            <a:r>
              <a:rPr lang="en-AU" sz="1200" dirty="0">
                <a:latin typeface="Comic Sans MS" panose="030F0702030302020204" pitchFamily="66" charset="0"/>
              </a:rPr>
              <a:t>I think they want this???</a:t>
            </a:r>
          </a:p>
        </p:txBody>
      </p:sp>
    </p:spTree>
    <p:extLst>
      <p:ext uri="{BB962C8B-B14F-4D97-AF65-F5344CB8AC3E}">
        <p14:creationId xmlns:p14="http://schemas.microsoft.com/office/powerpoint/2010/main" val="34698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3" name="Rectangle 32">
            <a:extLst>
              <a:ext uri="{FF2B5EF4-FFF2-40B4-BE49-F238E27FC236}">
                <a16:creationId xmlns:a16="http://schemas.microsoft.com/office/drawing/2014/main" id="{0F2F231C-9E36-40B0-A4AD-D3AD1E81F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C80E3FC-06A2-4801-8281-7E4E063B7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466616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2C8CED1-4035-9F42-B1F4-AEFC9EF363C0}"/>
              </a:ext>
            </a:extLst>
          </p:cNvPr>
          <p:cNvSpPr>
            <a:spLocks noGrp="1"/>
          </p:cNvSpPr>
          <p:nvPr>
            <p:ph type="ctrTitle"/>
          </p:nvPr>
        </p:nvSpPr>
        <p:spPr>
          <a:xfrm>
            <a:off x="485128" y="1298448"/>
            <a:ext cx="3842653" cy="3255264"/>
          </a:xfrm>
        </p:spPr>
        <p:txBody>
          <a:bodyPr vert="horz" lIns="91440" tIns="45720" rIns="91440" bIns="45720" rtlCol="0" anchor="b">
            <a:normAutofit/>
          </a:bodyPr>
          <a:lstStyle/>
          <a:p>
            <a:br>
              <a:rPr lang="en-US" sz="1900" dirty="0">
                <a:latin typeface="+mj-lt"/>
                <a:ea typeface="+mj-ea"/>
                <a:cs typeface="+mj-cs"/>
              </a:rPr>
            </a:br>
            <a:br>
              <a:rPr lang="en-US" sz="1900" dirty="0">
                <a:latin typeface="+mj-lt"/>
                <a:ea typeface="+mj-ea"/>
                <a:cs typeface="+mj-cs"/>
              </a:rPr>
            </a:br>
            <a:br>
              <a:rPr lang="en-US" sz="1900" dirty="0">
                <a:latin typeface="+mj-lt"/>
                <a:ea typeface="+mj-ea"/>
                <a:cs typeface="+mj-cs"/>
              </a:rPr>
            </a:br>
            <a:br>
              <a:rPr lang="en-US" sz="1900" dirty="0">
                <a:solidFill>
                  <a:schemeClr val="bg1"/>
                </a:solidFill>
                <a:latin typeface="+mj-lt"/>
                <a:ea typeface="+mj-ea"/>
                <a:cs typeface="+mj-cs"/>
              </a:rPr>
            </a:br>
            <a:r>
              <a:rPr lang="en-US" sz="1900" dirty="0">
                <a:solidFill>
                  <a:schemeClr val="bg1"/>
                </a:solidFill>
                <a:latin typeface="+mj-lt"/>
                <a:ea typeface="+mj-ea"/>
                <a:cs typeface="+mj-cs"/>
              </a:rPr>
              <a:t>Common problems with requests for </a:t>
            </a:r>
            <a:br>
              <a:rPr lang="en-US" sz="1900" dirty="0">
                <a:solidFill>
                  <a:schemeClr val="bg1"/>
                </a:solidFill>
                <a:latin typeface="+mj-lt"/>
                <a:ea typeface="+mj-ea"/>
                <a:cs typeface="+mj-cs"/>
              </a:rPr>
            </a:br>
            <a:r>
              <a:rPr lang="en-US" sz="1900" dirty="0">
                <a:solidFill>
                  <a:schemeClr val="bg1"/>
                </a:solidFill>
                <a:latin typeface="+mj-lt"/>
                <a:ea typeface="+mj-ea"/>
                <a:cs typeface="+mj-cs"/>
              </a:rPr>
              <a:t>consent orders - </a:t>
            </a:r>
            <a:br>
              <a:rPr lang="en-US" sz="1900" dirty="0">
                <a:solidFill>
                  <a:schemeClr val="bg1"/>
                </a:solidFill>
                <a:latin typeface="+mj-lt"/>
                <a:ea typeface="+mj-ea"/>
                <a:cs typeface="+mj-cs"/>
              </a:rPr>
            </a:br>
            <a:br>
              <a:rPr lang="en-US" sz="1900" dirty="0">
                <a:solidFill>
                  <a:schemeClr val="bg1"/>
                </a:solidFill>
                <a:latin typeface="+mj-lt"/>
                <a:ea typeface="+mj-ea"/>
                <a:cs typeface="+mj-cs"/>
              </a:rPr>
            </a:br>
            <a:br>
              <a:rPr lang="en-US" sz="1900" dirty="0">
                <a:solidFill>
                  <a:schemeClr val="bg1"/>
                </a:solidFill>
                <a:latin typeface="+mj-lt"/>
                <a:ea typeface="+mj-ea"/>
                <a:cs typeface="+mj-cs"/>
              </a:rPr>
            </a:br>
            <a:r>
              <a:rPr lang="en-US" sz="1900" dirty="0">
                <a:solidFill>
                  <a:schemeClr val="bg1"/>
                </a:solidFill>
                <a:latin typeface="+mj-lt"/>
                <a:ea typeface="+mj-ea"/>
                <a:cs typeface="+mj-cs"/>
              </a:rPr>
              <a:t>Some suggestions to consider</a:t>
            </a:r>
          </a:p>
        </p:txBody>
      </p:sp>
      <p:sp>
        <p:nvSpPr>
          <p:cNvPr id="37" name="Rectangle 36">
            <a:extLst>
              <a:ext uri="{FF2B5EF4-FFF2-40B4-BE49-F238E27FC236}">
                <a16:creationId xmlns:a16="http://schemas.microsoft.com/office/drawing/2014/main" id="{6993D2C4-33A7-4A1E-B168-F4C7A692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8840" y="758952"/>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A66981E-645D-4036-BB9A-5E14E1643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554E15C-DA50-4F0F-A416-E3B088C75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Slide Number Placeholder 6">
            <a:extLst>
              <a:ext uri="{FF2B5EF4-FFF2-40B4-BE49-F238E27FC236}">
                <a16:creationId xmlns:a16="http://schemas.microsoft.com/office/drawing/2014/main" id="{27BD20B4-DFC6-3D44-83A1-BE4451D5D644}"/>
              </a:ext>
            </a:extLst>
          </p:cNvPr>
          <p:cNvSpPr>
            <a:spLocks noGrp="1"/>
          </p:cNvSpPr>
          <p:nvPr>
            <p:ph type="sldNum" sz="quarter" idx="4294967295"/>
          </p:nvPr>
        </p:nvSpPr>
        <p:spPr>
          <a:xfrm>
            <a:off x="10634135" y="6356350"/>
            <a:ext cx="1530927" cy="365125"/>
          </a:xfrm>
        </p:spPr>
        <p:txBody>
          <a:bodyPr vert="horz" lIns="91440" tIns="45720" rIns="91440" bIns="45720" rtlCol="0" anchor="ctr">
            <a:normAutofit/>
          </a:bodyPr>
          <a:lstStyle/>
          <a:p>
            <a:pPr defTabSz="457200">
              <a:spcAft>
                <a:spcPts val="600"/>
              </a:spcAft>
            </a:pPr>
            <a:fld id="{FFA79FD1-30C7-814C-AB57-67FD700BFFDE}" type="slidenum">
              <a:rPr lang="en-US" sz="1200" b="1" kern="1200" dirty="0">
                <a:solidFill>
                  <a:schemeClr val="accent1"/>
                </a:solidFill>
                <a:latin typeface="+mn-lt"/>
                <a:ea typeface="+mn-ea"/>
                <a:cs typeface="+mn-cs"/>
              </a:rPr>
              <a:pPr defTabSz="457200">
                <a:spcAft>
                  <a:spcPts val="600"/>
                </a:spcAft>
              </a:pPr>
              <a:t>8</a:t>
            </a:fld>
            <a:endParaRPr lang="en-US" sz="1200" b="1" kern="1200" dirty="0">
              <a:solidFill>
                <a:schemeClr val="accent1"/>
              </a:solidFill>
              <a:latin typeface="+mn-lt"/>
              <a:ea typeface="+mn-ea"/>
              <a:cs typeface="+mn-cs"/>
            </a:endParaRPr>
          </a:p>
        </p:txBody>
      </p:sp>
      <p:pic>
        <p:nvPicPr>
          <p:cNvPr id="13" name="Picture 12" descr="Business woman finger on forehead">
            <a:extLst>
              <a:ext uri="{FF2B5EF4-FFF2-40B4-BE49-F238E27FC236}">
                <a16:creationId xmlns:a16="http://schemas.microsoft.com/office/drawing/2014/main" id="{FDC9F8CF-E07F-BF20-F0AB-9C0D674320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7460907" y="3264090"/>
            <a:ext cx="4027002" cy="3593910"/>
          </a:xfrm>
          <a:prstGeom prst="rect">
            <a:avLst/>
          </a:prstGeom>
        </p:spPr>
      </p:pic>
      <p:pic>
        <p:nvPicPr>
          <p:cNvPr id="11" name="Picture Placeholder 10" descr="Businessman disappointed">
            <a:extLst>
              <a:ext uri="{FF2B5EF4-FFF2-40B4-BE49-F238E27FC236}">
                <a16:creationId xmlns:a16="http://schemas.microsoft.com/office/drawing/2014/main" id="{383237AE-F616-BBB2-B3CD-2727526B556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5137460" y="10"/>
            <a:ext cx="4113440" cy="3920034"/>
          </a:xfrm>
          <a:custGeom>
            <a:avLst/>
            <a:gdLst/>
            <a:ahLst/>
            <a:cxnLst/>
            <a:rect l="l" t="t" r="r" b="b"/>
            <a:pathLst>
              <a:path w="4113440" h="3920044">
                <a:moveTo>
                  <a:pt x="0" y="0"/>
                </a:moveTo>
                <a:lnTo>
                  <a:pt x="4113440" y="0"/>
                </a:lnTo>
                <a:lnTo>
                  <a:pt x="4113440" y="3103224"/>
                </a:lnTo>
                <a:lnTo>
                  <a:pt x="2157388" y="3103224"/>
                </a:lnTo>
                <a:lnTo>
                  <a:pt x="2157388" y="3920044"/>
                </a:lnTo>
                <a:lnTo>
                  <a:pt x="0" y="3920044"/>
                </a:lnTo>
                <a:close/>
              </a:path>
            </a:pathLst>
          </a:custGeom>
        </p:spPr>
      </p:pic>
    </p:spTree>
    <p:extLst>
      <p:ext uri="{BB962C8B-B14F-4D97-AF65-F5344CB8AC3E}">
        <p14:creationId xmlns:p14="http://schemas.microsoft.com/office/powerpoint/2010/main" val="23374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08098-72A8-8341-834A-30649D5FE0A3}"/>
              </a:ext>
            </a:extLst>
          </p:cNvPr>
          <p:cNvSpPr>
            <a:spLocks noGrp="1"/>
          </p:cNvSpPr>
          <p:nvPr>
            <p:ph type="title"/>
          </p:nvPr>
        </p:nvSpPr>
        <p:spPr/>
        <p:txBody>
          <a:bodyPr/>
          <a:lstStyle/>
          <a:p>
            <a:r>
              <a:rPr lang="en-US" dirty="0"/>
              <a:t>Which jurisdiction?</a:t>
            </a:r>
          </a:p>
        </p:txBody>
      </p:sp>
      <p:sp>
        <p:nvSpPr>
          <p:cNvPr id="6" name="Content Placeholder 5">
            <a:extLst>
              <a:ext uri="{FF2B5EF4-FFF2-40B4-BE49-F238E27FC236}">
                <a16:creationId xmlns:a16="http://schemas.microsoft.com/office/drawing/2014/main" id="{C3442117-FE63-8249-AF6F-853D96AD25FD}"/>
              </a:ext>
            </a:extLst>
          </p:cNvPr>
          <p:cNvSpPr>
            <a:spLocks noGrp="1"/>
          </p:cNvSpPr>
          <p:nvPr>
            <p:ph idx="1"/>
          </p:nvPr>
        </p:nvSpPr>
        <p:spPr>
          <a:xfrm>
            <a:off x="1303440" y="2080932"/>
            <a:ext cx="4243443" cy="3843794"/>
          </a:xfrm>
        </p:spPr>
        <p:txBody>
          <a:bodyPr>
            <a:normAutofit fontScale="62500" lnSpcReduction="20000"/>
          </a:bodyPr>
          <a:lstStyle/>
          <a:p>
            <a:pPr>
              <a:lnSpc>
                <a:spcPct val="120000"/>
              </a:lnSpc>
            </a:pPr>
            <a:r>
              <a:rPr lang="en-US" sz="2500" b="1" dirty="0">
                <a:solidFill>
                  <a:schemeClr val="tx1"/>
                </a:solidFill>
              </a:rPr>
              <a:t>Planning and Environment List matters can be in either:</a:t>
            </a:r>
          </a:p>
          <a:p>
            <a:r>
              <a:rPr lang="en-US" sz="2500" b="1" dirty="0"/>
              <a:t>Review jurisdiction (VCAT Act)</a:t>
            </a:r>
          </a:p>
          <a:p>
            <a:pPr>
              <a:lnSpc>
                <a:spcPct val="170000"/>
              </a:lnSpc>
              <a:spcBef>
                <a:spcPts val="600"/>
              </a:spcBef>
            </a:pPr>
            <a:r>
              <a:rPr lang="en-US" sz="2100" b="1" dirty="0">
                <a:solidFill>
                  <a:schemeClr val="accent1"/>
                </a:solidFill>
              </a:rPr>
              <a:t>S42(1) Review jurisdiction is jurisdiction conferred on the Tribunal by or under an enabling enactment to REVIEW a decision made by a decision maker.</a:t>
            </a:r>
          </a:p>
          <a:p>
            <a:pPr>
              <a:lnSpc>
                <a:spcPct val="170000"/>
              </a:lnSpc>
              <a:spcBef>
                <a:spcPts val="600"/>
              </a:spcBef>
            </a:pPr>
            <a:r>
              <a:rPr lang="en-US" sz="2100" dirty="0">
                <a:solidFill>
                  <a:schemeClr val="accent1"/>
                </a:solidFill>
              </a:rPr>
              <a:t>(e.g. ss 77, 79, 80, 82 PE Act)</a:t>
            </a:r>
          </a:p>
          <a:p>
            <a:endParaRPr lang="en-US" sz="2500" b="1" dirty="0">
              <a:solidFill>
                <a:srgbClr val="00B0F0"/>
              </a:solidFill>
            </a:endParaRPr>
          </a:p>
          <a:p>
            <a:r>
              <a:rPr lang="en-US" sz="2500" b="1" dirty="0"/>
              <a:t>Original jurisdiction (VCAT Act)</a:t>
            </a:r>
          </a:p>
          <a:p>
            <a:pPr>
              <a:lnSpc>
                <a:spcPct val="170000"/>
              </a:lnSpc>
              <a:spcBef>
                <a:spcPts val="600"/>
              </a:spcBef>
            </a:pPr>
            <a:r>
              <a:rPr lang="en-US" sz="2100" b="1" dirty="0">
                <a:solidFill>
                  <a:schemeClr val="tx1"/>
                </a:solidFill>
              </a:rPr>
              <a:t>S41 Original jurisdiction is the jurisdiction of the Tribunal other than its review jurisdiction.</a:t>
            </a:r>
          </a:p>
          <a:p>
            <a:pPr>
              <a:lnSpc>
                <a:spcPct val="170000"/>
              </a:lnSpc>
              <a:spcBef>
                <a:spcPts val="600"/>
              </a:spcBef>
            </a:pPr>
            <a:r>
              <a:rPr lang="en-US" sz="2100" dirty="0">
                <a:solidFill>
                  <a:schemeClr val="tx1"/>
                </a:solidFill>
              </a:rPr>
              <a:t>(e.g. ss 87, 87A, 114 PE Act)</a:t>
            </a:r>
          </a:p>
          <a:p>
            <a:endParaRPr lang="en-US" sz="1800" b="1" dirty="0"/>
          </a:p>
          <a:p>
            <a:pPr>
              <a:lnSpc>
                <a:spcPct val="220000"/>
              </a:lnSpc>
            </a:pPr>
            <a:endParaRPr lang="en-US" dirty="0"/>
          </a:p>
          <a:p>
            <a:endParaRPr lang="en-US" dirty="0"/>
          </a:p>
        </p:txBody>
      </p:sp>
      <p:sp>
        <p:nvSpPr>
          <p:cNvPr id="7" name="Date Placeholder 6">
            <a:extLst>
              <a:ext uri="{FF2B5EF4-FFF2-40B4-BE49-F238E27FC236}">
                <a16:creationId xmlns:a16="http://schemas.microsoft.com/office/drawing/2014/main" id="{6B997600-73BA-7A45-BB94-ECFF6F41C991}"/>
              </a:ext>
            </a:extLst>
          </p:cNvPr>
          <p:cNvSpPr>
            <a:spLocks noGrp="1"/>
          </p:cNvSpPr>
          <p:nvPr>
            <p:ph type="dt" sz="half" idx="10"/>
          </p:nvPr>
        </p:nvSpPr>
        <p:spPr/>
        <p:txBody>
          <a:bodyPr/>
          <a:lstStyle/>
          <a:p>
            <a:r>
              <a:rPr lang="en-AU" dirty="0"/>
              <a:t>23 </a:t>
            </a:r>
            <a:fld id="{7405ECBF-7E05-4730-8D6E-D3CC3D590E7F}" type="datetime6">
              <a:rPr lang="en-AU" smtClean="0"/>
              <a:t>November 23</a:t>
            </a:fld>
            <a:endParaRPr lang="en-US" dirty="0"/>
          </a:p>
        </p:txBody>
      </p:sp>
      <p:sp>
        <p:nvSpPr>
          <p:cNvPr id="9" name="Slide Number Placeholder 8">
            <a:extLst>
              <a:ext uri="{FF2B5EF4-FFF2-40B4-BE49-F238E27FC236}">
                <a16:creationId xmlns:a16="http://schemas.microsoft.com/office/drawing/2014/main" id="{C734B5E3-532A-AE40-BC88-518803CDDA33}"/>
              </a:ext>
            </a:extLst>
          </p:cNvPr>
          <p:cNvSpPr>
            <a:spLocks noGrp="1"/>
          </p:cNvSpPr>
          <p:nvPr>
            <p:ph type="sldNum" sz="quarter" idx="12"/>
          </p:nvPr>
        </p:nvSpPr>
        <p:spPr/>
        <p:txBody>
          <a:bodyPr/>
          <a:lstStyle/>
          <a:p>
            <a:fld id="{FFA79FD1-30C7-814C-AB57-67FD700BFFDE}" type="slidenum">
              <a:rPr lang="en-US" smtClean="0"/>
              <a:t>9</a:t>
            </a:fld>
            <a:endParaRPr lang="en-US" dirty="0"/>
          </a:p>
        </p:txBody>
      </p:sp>
      <p:sp>
        <p:nvSpPr>
          <p:cNvPr id="16" name="Content Placeholder 5">
            <a:extLst>
              <a:ext uri="{FF2B5EF4-FFF2-40B4-BE49-F238E27FC236}">
                <a16:creationId xmlns:a16="http://schemas.microsoft.com/office/drawing/2014/main" id="{A2A329FF-0C95-F54C-A9A2-7386FD5C6310}"/>
              </a:ext>
            </a:extLst>
          </p:cNvPr>
          <p:cNvSpPr txBox="1">
            <a:spLocks/>
          </p:cNvSpPr>
          <p:nvPr/>
        </p:nvSpPr>
        <p:spPr>
          <a:xfrm>
            <a:off x="6857944" y="2156346"/>
            <a:ext cx="4243443" cy="333412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400" b="1" kern="1200">
                <a:solidFill>
                  <a:schemeClr val="accent3"/>
                </a:solidFill>
                <a:latin typeface="+mn-lt"/>
                <a:ea typeface="+mn-ea"/>
                <a:cs typeface="+mn-cs"/>
              </a:defRPr>
            </a:lvl1pPr>
            <a:lvl2pPr marL="0" indent="0" algn="l" defTabSz="914400" rtl="0" eaLnBrk="1" latinLnBrk="0" hangingPunct="1">
              <a:lnSpc>
                <a:spcPct val="100000"/>
              </a:lnSpc>
              <a:spcBef>
                <a:spcPts val="300"/>
              </a:spcBef>
              <a:spcAft>
                <a:spcPts val="0"/>
              </a:spcAft>
              <a:buClr>
                <a:schemeClr val="accent1"/>
              </a:buClr>
              <a:buFont typeface="Wingdings 2" pitchFamily="18" charset="2"/>
              <a:buNone/>
              <a:defRPr sz="1800" b="1" kern="1200">
                <a:solidFill>
                  <a:schemeClr val="accent6"/>
                </a:solidFill>
                <a:latin typeface="+mn-lt"/>
                <a:ea typeface="+mn-ea"/>
                <a:cs typeface="+mn-cs"/>
              </a:defRPr>
            </a:lvl2pPr>
            <a:lvl3pPr marL="288000" indent="-360000" algn="l" defTabSz="914400" rtl="0" eaLnBrk="1" latinLnBrk="0" hangingPunct="1">
              <a:lnSpc>
                <a:spcPct val="100000"/>
              </a:lnSpc>
              <a:spcBef>
                <a:spcPts val="250"/>
              </a:spcBef>
              <a:spcAft>
                <a:spcPts val="0"/>
              </a:spcAft>
              <a:buClr>
                <a:schemeClr val="accent1"/>
              </a:buClr>
              <a:buFont typeface="Wingdings 2" pitchFamily="18"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Clr>
                <a:schemeClr val="accent1"/>
              </a:buClr>
              <a:buFont typeface="Wingdings 2" pitchFamily="18" charset="2"/>
              <a:buNone/>
              <a:tabLst/>
              <a:defRPr sz="1300" kern="1200">
                <a:solidFill>
                  <a:schemeClr val="accent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sz="1000" dirty="0">
              <a:latin typeface="Open Sans" panose="020B0606030504020204" pitchFamily="34" charset="0"/>
            </a:endParaRPr>
          </a:p>
        </p:txBody>
      </p:sp>
      <p:cxnSp>
        <p:nvCxnSpPr>
          <p:cNvPr id="11" name="Straight Connector 10">
            <a:extLst>
              <a:ext uri="{FF2B5EF4-FFF2-40B4-BE49-F238E27FC236}">
                <a16:creationId xmlns:a16="http://schemas.microsoft.com/office/drawing/2014/main" id="{B127B414-4FC3-C143-B3D2-41D7A5F06B53}"/>
              </a:ext>
            </a:extLst>
          </p:cNvPr>
          <p:cNvCxnSpPr>
            <a:cxnSpLocks/>
          </p:cNvCxnSpPr>
          <p:nvPr/>
        </p:nvCxnSpPr>
        <p:spPr>
          <a:xfrm>
            <a:off x="6124575" y="2168525"/>
            <a:ext cx="0" cy="3313113"/>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39B9370-6DB1-056B-CA39-F4C0EC5DF227}"/>
              </a:ext>
            </a:extLst>
          </p:cNvPr>
          <p:cNvSpPr txBox="1"/>
          <p:nvPr/>
        </p:nvSpPr>
        <p:spPr>
          <a:xfrm>
            <a:off x="6477003" y="1487063"/>
            <a:ext cx="4671405" cy="5663089"/>
          </a:xfrm>
          <a:prstGeom prst="rect">
            <a:avLst/>
          </a:prstGeom>
          <a:noFill/>
        </p:spPr>
        <p:txBody>
          <a:bodyPr wrap="square">
            <a:spAutoFit/>
          </a:bodyPr>
          <a:lstStyle/>
          <a:p>
            <a:r>
              <a:rPr lang="en-AU" b="1" dirty="0">
                <a:solidFill>
                  <a:schemeClr val="accent3"/>
                </a:solidFill>
              </a:rPr>
              <a:t>Problem</a:t>
            </a:r>
          </a:p>
          <a:p>
            <a:endParaRPr lang="en-AU" sz="1200" dirty="0"/>
          </a:p>
          <a:p>
            <a:r>
              <a:rPr lang="en-AU" sz="1200" b="1" dirty="0"/>
              <a:t>Confusion about the correct orders to use in the jurisdiction.</a:t>
            </a:r>
          </a:p>
          <a:p>
            <a:endParaRPr lang="en-AU" sz="1200" dirty="0"/>
          </a:p>
          <a:p>
            <a:r>
              <a:rPr lang="en-AU" sz="1200" dirty="0"/>
              <a:t>e.g. Consent order requests </a:t>
            </a:r>
            <a:r>
              <a:rPr lang="en-AU" sz="1200" b="1" dirty="0">
                <a:solidFill>
                  <a:schemeClr val="accent3"/>
                </a:solidFill>
              </a:rPr>
              <a:t>‘The application is allowed.’ </a:t>
            </a:r>
            <a:r>
              <a:rPr lang="en-AU" sz="1200" dirty="0"/>
              <a:t>in review jurisdiction.</a:t>
            </a:r>
          </a:p>
          <a:p>
            <a:endParaRPr lang="en-AU" sz="1200" b="1" dirty="0"/>
          </a:p>
          <a:p>
            <a:r>
              <a:rPr lang="en-AU" sz="1200" dirty="0"/>
              <a:t>e.g.</a:t>
            </a:r>
            <a:r>
              <a:rPr lang="en-AU" sz="1200" b="1" dirty="0"/>
              <a:t> </a:t>
            </a:r>
            <a:r>
              <a:rPr lang="en-AU" sz="1200" b="1" dirty="0">
                <a:solidFill>
                  <a:schemeClr val="accent3"/>
                </a:solidFill>
              </a:rPr>
              <a:t>‘set aside’ </a:t>
            </a:r>
            <a:r>
              <a:rPr lang="en-AU" sz="1200" b="1" dirty="0"/>
              <a:t>and</a:t>
            </a:r>
            <a:r>
              <a:rPr lang="en-AU" sz="1200" b="1" dirty="0">
                <a:solidFill>
                  <a:schemeClr val="accent3"/>
                </a:solidFill>
              </a:rPr>
              <a:t> ‘varied’ </a:t>
            </a:r>
            <a:r>
              <a:rPr lang="en-AU" sz="1200" b="1" dirty="0"/>
              <a:t>interchanged </a:t>
            </a:r>
            <a:r>
              <a:rPr lang="en-AU" sz="1200" dirty="0"/>
              <a:t>in review jurisdiction</a:t>
            </a:r>
            <a:r>
              <a:rPr lang="en-AU" sz="1200" dirty="0">
                <a:solidFill>
                  <a:schemeClr val="accent4"/>
                </a:solidFill>
              </a:rPr>
              <a:t>.</a:t>
            </a:r>
          </a:p>
          <a:p>
            <a:endParaRPr lang="en-AU" sz="1600" b="1" dirty="0">
              <a:solidFill>
                <a:srgbClr val="00B050"/>
              </a:solidFill>
            </a:endParaRPr>
          </a:p>
          <a:p>
            <a:r>
              <a:rPr lang="en-AU" sz="1600" b="1" dirty="0">
                <a:solidFill>
                  <a:schemeClr val="tx2"/>
                </a:solidFill>
              </a:rPr>
              <a:t>Please do this…</a:t>
            </a:r>
          </a:p>
          <a:p>
            <a:endParaRPr lang="en-AU" sz="1200" dirty="0"/>
          </a:p>
          <a:p>
            <a:r>
              <a:rPr lang="en-AU" sz="1200" dirty="0"/>
              <a:t>In </a:t>
            </a:r>
            <a:r>
              <a:rPr lang="en-AU" sz="1200" b="1" dirty="0"/>
              <a:t>review jurisdiction</a:t>
            </a:r>
            <a:r>
              <a:rPr lang="en-AU" sz="1200" dirty="0"/>
              <a:t>, orders sought should seek either: </a:t>
            </a:r>
          </a:p>
          <a:p>
            <a:endParaRPr lang="en-AU" sz="1200" dirty="0"/>
          </a:p>
          <a:p>
            <a:pPr marL="171450" indent="-171450">
              <a:buFont typeface="Arial" panose="020B0604020202020204" pitchFamily="34" charset="0"/>
              <a:buChar char="•"/>
            </a:pPr>
            <a:r>
              <a:rPr lang="en-AU" sz="1200" b="1" dirty="0"/>
              <a:t>Affirm</a:t>
            </a:r>
          </a:p>
          <a:p>
            <a:pPr marL="171450" indent="-171450">
              <a:buFont typeface="Arial" panose="020B0604020202020204" pitchFamily="34" charset="0"/>
              <a:buChar char="•"/>
            </a:pPr>
            <a:r>
              <a:rPr lang="en-AU" sz="1200" b="1" dirty="0"/>
              <a:t>Set Aside</a:t>
            </a:r>
          </a:p>
          <a:p>
            <a:pPr marL="171450" indent="-171450">
              <a:buFont typeface="Arial" panose="020B0604020202020204" pitchFamily="34" charset="0"/>
              <a:buChar char="•"/>
            </a:pPr>
            <a:r>
              <a:rPr lang="en-AU" sz="1200" b="1" dirty="0"/>
              <a:t>Vary </a:t>
            </a:r>
          </a:p>
          <a:p>
            <a:pPr marL="171450" indent="-171450">
              <a:buFont typeface="Arial" panose="020B0604020202020204" pitchFamily="34" charset="0"/>
              <a:buChar char="•"/>
            </a:pPr>
            <a:r>
              <a:rPr lang="en-AU" sz="1200" b="1" dirty="0"/>
              <a:t>Remit</a:t>
            </a:r>
          </a:p>
          <a:p>
            <a:endParaRPr lang="en-AU" sz="1200" dirty="0"/>
          </a:p>
          <a:p>
            <a:r>
              <a:rPr lang="en-AU" sz="1200" dirty="0"/>
              <a:t>In original jurisdiction, orders sought could seek that applications be:</a:t>
            </a:r>
          </a:p>
          <a:p>
            <a:endParaRPr lang="en-AU" sz="1200" dirty="0"/>
          </a:p>
          <a:p>
            <a:pPr marL="171450" indent="-171450">
              <a:buFont typeface="Arial" panose="020B0604020202020204" pitchFamily="34" charset="0"/>
              <a:buChar char="•"/>
            </a:pPr>
            <a:r>
              <a:rPr lang="en-AU" sz="1200" b="1" dirty="0"/>
              <a:t>Allowed </a:t>
            </a:r>
          </a:p>
          <a:p>
            <a:pPr marL="171450" indent="-171450">
              <a:buFont typeface="Arial" panose="020B0604020202020204" pitchFamily="34" charset="0"/>
              <a:buChar char="•"/>
            </a:pPr>
            <a:r>
              <a:rPr lang="en-AU" sz="1200" b="1" dirty="0"/>
              <a:t>Refused </a:t>
            </a:r>
          </a:p>
          <a:p>
            <a:endParaRPr lang="en-AU" sz="1200" b="1" dirty="0">
              <a:solidFill>
                <a:schemeClr val="accent3"/>
              </a:solidFill>
            </a:endParaRPr>
          </a:p>
          <a:p>
            <a:endParaRPr lang="en-AU" sz="1200" dirty="0"/>
          </a:p>
          <a:p>
            <a:endParaRPr lang="en-AU" sz="1200" dirty="0"/>
          </a:p>
          <a:p>
            <a:endParaRPr lang="en-AU" sz="1200" dirty="0"/>
          </a:p>
          <a:p>
            <a:endParaRPr lang="en-AU" sz="1200" dirty="0"/>
          </a:p>
        </p:txBody>
      </p:sp>
    </p:spTree>
    <p:extLst>
      <p:ext uri="{BB962C8B-B14F-4D97-AF65-F5344CB8AC3E}">
        <p14:creationId xmlns:p14="http://schemas.microsoft.com/office/powerpoint/2010/main" val="3420384815"/>
      </p:ext>
    </p:extLst>
  </p:cSld>
  <p:clrMapOvr>
    <a:masterClrMapping/>
  </p:clrMapOvr>
</p:sld>
</file>

<file path=ppt/theme/theme1.xml><?xml version="1.0" encoding="utf-8"?>
<a:theme xmlns:a="http://schemas.openxmlformats.org/drawingml/2006/main" name="Frame">
  <a:themeElements>
    <a:clrScheme name="VCAT">
      <a:dk1>
        <a:srgbClr val="003B6E"/>
      </a:dk1>
      <a:lt1>
        <a:srgbClr val="FFFFFF"/>
      </a:lt1>
      <a:dk2>
        <a:srgbClr val="546123"/>
      </a:dk2>
      <a:lt2>
        <a:srgbClr val="FFEFC2"/>
      </a:lt2>
      <a:accent1>
        <a:srgbClr val="003C71"/>
      </a:accent1>
      <a:accent2>
        <a:srgbClr val="536123"/>
      </a:accent2>
      <a:accent3>
        <a:srgbClr val="712257"/>
      </a:accent3>
      <a:accent4>
        <a:srgbClr val="3F738D"/>
      </a:accent4>
      <a:accent5>
        <a:srgbClr val="ACA399"/>
      </a:accent5>
      <a:accent6>
        <a:srgbClr val="535659"/>
      </a:accent6>
      <a:hlink>
        <a:srgbClr val="712157"/>
      </a:hlink>
      <a:folHlink>
        <a:srgbClr val="3F738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D73326743BF04890B4795F9DC94723" ma:contentTypeVersion="17" ma:contentTypeDescription="Create a new document." ma:contentTypeScope="" ma:versionID="13b466e8b243bd2174142a5d356809e6">
  <xsd:schema xmlns:xsd="http://www.w3.org/2001/XMLSchema" xmlns:xs="http://www.w3.org/2001/XMLSchema" xmlns:p="http://schemas.microsoft.com/office/2006/metadata/properties" xmlns:ns2="3fd13c11-397c-4cef-b518-eab7dddce340" xmlns:ns3="882757ac-2d31-4e05-b23d-06d58c9c1f43" targetNamespace="http://schemas.microsoft.com/office/2006/metadata/properties" ma:root="true" ma:fieldsID="38ecfcd4e6c6b4229fb782ac095cdac5" ns2:_="" ns3:_="">
    <xsd:import namespace="3fd13c11-397c-4cef-b518-eab7dddce340"/>
    <xsd:import namespace="882757ac-2d31-4e05-b23d-06d58c9c1f4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Location" minOccurs="0"/>
                <xsd:element ref="ns3:RTValidationProcessList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d13c11-397c-4cef-b518-eab7dddce34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d3d3b78-5e04-4144-be55-cefbfd52d8b8}" ma:internalName="TaxCatchAll" ma:showField="CatchAllData" ma:web="3fd13c11-397c-4cef-b518-eab7dddce34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82757ac-2d31-4e05-b23d-06d58c9c1f4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RTValidationProcessListing" ma:index="23" nillable="true" ma:displayName="RT Validation Process Listing" ma:description="Cross validation of RT registry listings" ma:format="Dropdown" ma:internalName="RTValidationProcessListing">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82757ac-2d31-4e05-b23d-06d58c9c1f43">
      <Terms xmlns="http://schemas.microsoft.com/office/infopath/2007/PartnerControls"/>
    </lcf76f155ced4ddcb4097134ff3c332f>
    <TaxCatchAll xmlns="3fd13c11-397c-4cef-b518-eab7dddce340" xsi:nil="true"/>
    <RTValidationProcessListing xmlns="882757ac-2d31-4e05-b23d-06d58c9c1f4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FF9A75-1093-4D25-A33C-BD32283D8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d13c11-397c-4cef-b518-eab7dddce340"/>
    <ds:schemaRef ds:uri="882757ac-2d31-4e05-b23d-06d58c9c1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DFE9B8-A6FF-4BEC-AE11-B574D3E56886}">
  <ds:schemaRefs>
    <ds:schemaRef ds:uri="882757ac-2d31-4e05-b23d-06d58c9c1f43"/>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fd13c11-397c-4cef-b518-eab7dddce340"/>
    <ds:schemaRef ds:uri="http://www.w3.org/XML/1998/namespace"/>
    <ds:schemaRef ds:uri="http://purl.org/dc/dcmitype/"/>
  </ds:schemaRefs>
</ds:datastoreItem>
</file>

<file path=customXml/itemProps3.xml><?xml version="1.0" encoding="utf-8"?>
<ds:datastoreItem xmlns:ds="http://schemas.openxmlformats.org/officeDocument/2006/customXml" ds:itemID="{858E253F-8FAC-4A45-8282-095EE17A29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5198</TotalTime>
  <Words>1961</Words>
  <Application>Microsoft Office PowerPoint</Application>
  <PresentationFormat>Widescreen</PresentationFormat>
  <Paragraphs>333</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Comic Sans MS</vt:lpstr>
      <vt:lpstr>Open Sans</vt:lpstr>
      <vt:lpstr>Wingdings 2</vt:lpstr>
      <vt:lpstr>Frame</vt:lpstr>
      <vt:lpstr>What to put in your request for orders by consent    A tribunal perspective  in the Planning &amp; Environment Division  Senior Member Sam Cimino</vt:lpstr>
      <vt:lpstr>Purpose of this webinar</vt:lpstr>
      <vt:lpstr>VCAT’s role</vt:lpstr>
      <vt:lpstr>Guidance</vt:lpstr>
      <vt:lpstr>Guidance</vt:lpstr>
      <vt:lpstr>Guidance</vt:lpstr>
      <vt:lpstr>How long is a piece of string?</vt:lpstr>
      <vt:lpstr>    Common problems with requests for  consent orders -    Some suggestions to consider</vt:lpstr>
      <vt:lpstr>Which jurisdiction?</vt:lpstr>
      <vt:lpstr>Form of orders</vt:lpstr>
      <vt:lpstr>Form of orders (cont’d)</vt:lpstr>
      <vt:lpstr>  Permit conditions </vt:lpstr>
      <vt:lpstr>Permit conditions (cont’d)</vt:lpstr>
      <vt:lpstr>Permit conditions (cont’d) </vt:lpstr>
      <vt:lpstr>Permit conditions (cont’d) </vt:lpstr>
      <vt:lpstr>Help VCAT</vt:lpstr>
      <vt:lpstr>Conclusion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Deanne Antao</dc:creator>
  <cp:lastModifiedBy>Alvin Bautista (CSV)</cp:lastModifiedBy>
  <cp:revision>117</cp:revision>
  <dcterms:created xsi:type="dcterms:W3CDTF">2022-10-07T04:33:52Z</dcterms:created>
  <dcterms:modified xsi:type="dcterms:W3CDTF">2023-11-23T05:08:24Z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0x010100E0D73326743BF04890B4795F9DC94723</vt:lpwstr>
  </property>
  <property fmtid="{D5CDD505-2E9C-101B-9397-08002B2CF9AE}" pid="3" name="MediaServiceImageTags">
    <vt:lpwstr/>
  </property>
</Properties>
</file>